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36" r:id="rId2"/>
    <p:sldId id="340" r:id="rId3"/>
    <p:sldId id="365" r:id="rId4"/>
    <p:sldId id="339" r:id="rId5"/>
    <p:sldId id="341" r:id="rId6"/>
    <p:sldId id="344" r:id="rId7"/>
    <p:sldId id="343" r:id="rId8"/>
    <p:sldId id="342" r:id="rId9"/>
    <p:sldId id="362" r:id="rId10"/>
    <p:sldId id="338" r:id="rId11"/>
    <p:sldId id="347" r:id="rId12"/>
    <p:sldId id="345" r:id="rId13"/>
    <p:sldId id="337" r:id="rId14"/>
    <p:sldId id="346" r:id="rId15"/>
    <p:sldId id="357" r:id="rId16"/>
    <p:sldId id="358" r:id="rId17"/>
    <p:sldId id="359" r:id="rId18"/>
    <p:sldId id="360" r:id="rId19"/>
    <p:sldId id="363" r:id="rId20"/>
    <p:sldId id="361" r:id="rId21"/>
    <p:sldId id="348" r:id="rId22"/>
    <p:sldId id="364" r:id="rId23"/>
    <p:sldId id="349" r:id="rId24"/>
    <p:sldId id="366" r:id="rId25"/>
    <p:sldId id="354" r:id="rId26"/>
    <p:sldId id="355" r:id="rId27"/>
    <p:sldId id="353" r:id="rId28"/>
    <p:sldId id="352" r:id="rId29"/>
    <p:sldId id="369" r:id="rId30"/>
    <p:sldId id="368" r:id="rId31"/>
    <p:sldId id="356" r:id="rId32"/>
    <p:sldId id="367" r:id="rId33"/>
    <p:sldId id="351" r:id="rId34"/>
  </p:sldIdLst>
  <p:sldSz cx="9144000" cy="6858000" type="screen4x3"/>
  <p:notesSz cx="6743700" cy="9875838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A3D47B"/>
    <a:srgbClr val="A8C8E6"/>
    <a:srgbClr val="85B2DC"/>
    <a:srgbClr val="C0BFC1"/>
    <a:srgbClr val="A6A6A8"/>
    <a:srgbClr val="CAE7B4"/>
    <a:srgbClr val="B19ACA"/>
    <a:srgbClr val="E20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 showGuides="1">
      <p:cViewPr>
        <p:scale>
          <a:sx n="75" d="100"/>
          <a:sy n="75" d="100"/>
        </p:scale>
        <p:origin x="-930" y="-618"/>
      </p:cViewPr>
      <p:guideLst>
        <p:guide orient="horz" pos="4042"/>
        <p:guide orient="horz" pos="2614"/>
        <p:guide pos="340"/>
        <p:guide pos="2880"/>
      </p:guideLst>
    </p:cSldViewPr>
  </p:slideViewPr>
  <p:outlineViewPr>
    <p:cViewPr>
      <p:scale>
        <a:sx n="33" d="100"/>
        <a:sy n="33" d="100"/>
      </p:scale>
      <p:origin x="48" y="39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9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t" anchorCtr="0" compatLnSpc="1">
            <a:prstTxWarp prst="textNoShape">
              <a:avLst/>
            </a:prstTxWarp>
          </a:bodyPr>
          <a:lstStyle>
            <a:lvl1pPr defTabSz="949688">
              <a:defRPr sz="900"/>
            </a:lvl1pPr>
          </a:lstStyle>
          <a:p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722" y="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t" anchorCtr="0" compatLnSpc="1">
            <a:prstTxWarp prst="textNoShape">
              <a:avLst/>
            </a:prstTxWarp>
          </a:bodyPr>
          <a:lstStyle>
            <a:lvl1pPr algn="r" defTabSz="949688">
              <a:defRPr sz="900"/>
            </a:lvl1pPr>
          </a:lstStyle>
          <a:p>
            <a:endParaRPr lang="fi-FI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8105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b" anchorCtr="0" compatLnSpc="1">
            <a:prstTxWarp prst="textNoShape">
              <a:avLst/>
            </a:prstTxWarp>
          </a:bodyPr>
          <a:lstStyle>
            <a:lvl1pPr defTabSz="949688">
              <a:defRPr sz="900"/>
            </a:lvl1pPr>
          </a:lstStyle>
          <a:p>
            <a:endParaRPr lang="fi-FI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722" y="938105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b" anchorCtr="0" compatLnSpc="1">
            <a:prstTxWarp prst="textNoShape">
              <a:avLst/>
            </a:prstTxWarp>
          </a:bodyPr>
          <a:lstStyle>
            <a:lvl1pPr algn="r" defTabSz="949688">
              <a:defRPr sz="900"/>
            </a:lvl1pPr>
          </a:lstStyle>
          <a:p>
            <a:fld id="{951D0073-4171-4740-BF3A-D7E7C2B1D699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793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t" anchorCtr="0" compatLnSpc="1">
            <a:prstTxWarp prst="textNoShape">
              <a:avLst/>
            </a:prstTxWarp>
          </a:bodyPr>
          <a:lstStyle>
            <a:lvl1pPr defTabSz="949688">
              <a:defRPr sz="900"/>
            </a:lvl1pPr>
          </a:lstStyle>
          <a:p>
            <a:endParaRPr lang="fi-FI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9722" y="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t" anchorCtr="0" compatLnSpc="1">
            <a:prstTxWarp prst="textNoShape">
              <a:avLst/>
            </a:prstTxWarp>
          </a:bodyPr>
          <a:lstStyle>
            <a:lvl1pPr algn="r" defTabSz="949688">
              <a:defRPr sz="900"/>
            </a:lvl1pPr>
          </a:lstStyle>
          <a:p>
            <a:endParaRPr lang="fi-FI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069" y="4690525"/>
            <a:ext cx="5395563" cy="4443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8105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b" anchorCtr="0" compatLnSpc="1">
            <a:prstTxWarp prst="textNoShape">
              <a:avLst/>
            </a:prstTxWarp>
          </a:bodyPr>
          <a:lstStyle>
            <a:lvl1pPr defTabSz="949688">
              <a:defRPr sz="900"/>
            </a:lvl1pPr>
          </a:lstStyle>
          <a:p>
            <a:endParaRPr lang="fi-F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9722" y="9381050"/>
            <a:ext cx="2922471" cy="49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7" tIns="47480" rIns="94957" bIns="47480" numCol="1" anchor="b" anchorCtr="0" compatLnSpc="1">
            <a:prstTxWarp prst="textNoShape">
              <a:avLst/>
            </a:prstTxWarp>
          </a:bodyPr>
          <a:lstStyle>
            <a:lvl1pPr algn="r" defTabSz="949688">
              <a:defRPr sz="900"/>
            </a:lvl1pPr>
          </a:lstStyle>
          <a:p>
            <a:fld id="{FA5FCF88-723A-4626-AEF2-9A2369E914CF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7897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http://www.stuk.fi/sateily-ymparistossa/radon/kartat/fi_FI/radon-koko-suomi/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50897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http://www.ncbi.nlm.nih.gov/pmc/articles/PMC2769068/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36686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http://www.ncbi.nlm.nih.gov/pmc/articles/PMC2769068/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22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0276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http://fi.opasnet.org/fi/Radonin_terveysvaikutukset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CF88-723A-4626-AEF2-9A2369E914CF}" type="slidenum">
              <a:rPr lang="fi-FI" smtClean="0"/>
              <a:pPr/>
              <a:t>27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7696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EABBFBB-DF1A-4B2B-8BEE-F79AD5DC725E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AE90ED-C1C6-472D-BC2D-035E1DA73F27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3108" name="Group 36"/>
          <p:cNvGrpSpPr>
            <a:grpSpLocks/>
          </p:cNvGrpSpPr>
          <p:nvPr userDrawn="1"/>
        </p:nvGrpSpPr>
        <p:grpSpPr bwMode="auto">
          <a:xfrm>
            <a:off x="2897189" y="5270714"/>
            <a:ext cx="3275011" cy="122886"/>
            <a:chOff x="1201" y="2205"/>
            <a:chExt cx="3358" cy="126"/>
          </a:xfrm>
        </p:grpSpPr>
        <p:sp>
          <p:nvSpPr>
            <p:cNvPr id="3106" name="Freeform 34"/>
            <p:cNvSpPr>
              <a:spLocks noEditPoints="1"/>
            </p:cNvSpPr>
            <p:nvPr userDrawn="1"/>
          </p:nvSpPr>
          <p:spPr bwMode="auto">
            <a:xfrm>
              <a:off x="2547" y="2205"/>
              <a:ext cx="2012" cy="126"/>
            </a:xfrm>
            <a:custGeom>
              <a:avLst/>
              <a:gdLst/>
              <a:ahLst/>
              <a:cxnLst>
                <a:cxn ang="0">
                  <a:pos x="0" y="745"/>
                </a:cxn>
                <a:cxn ang="0">
                  <a:pos x="1036" y="342"/>
                </a:cxn>
                <a:cxn ang="0">
                  <a:pos x="2133" y="16"/>
                </a:cxn>
                <a:cxn ang="0">
                  <a:pos x="2416" y="745"/>
                </a:cxn>
                <a:cxn ang="0">
                  <a:pos x="3143" y="598"/>
                </a:cxn>
                <a:cxn ang="0">
                  <a:pos x="3111" y="745"/>
                </a:cxn>
                <a:cxn ang="0">
                  <a:pos x="3806" y="745"/>
                </a:cxn>
                <a:cxn ang="0">
                  <a:pos x="4817" y="167"/>
                </a:cxn>
                <a:cxn ang="0">
                  <a:pos x="4595" y="9"/>
                </a:cxn>
                <a:cxn ang="0">
                  <a:pos x="4305" y="64"/>
                </a:cxn>
                <a:cxn ang="0">
                  <a:pos x="4170" y="301"/>
                </a:cxn>
                <a:cxn ang="0">
                  <a:pos x="4214" y="592"/>
                </a:cxn>
                <a:cxn ang="0">
                  <a:pos x="4437" y="751"/>
                </a:cxn>
                <a:cxn ang="0">
                  <a:pos x="4726" y="696"/>
                </a:cxn>
                <a:cxn ang="0">
                  <a:pos x="4863" y="459"/>
                </a:cxn>
                <a:cxn ang="0">
                  <a:pos x="4734" y="517"/>
                </a:cxn>
                <a:cxn ang="0">
                  <a:pos x="4594" y="653"/>
                </a:cxn>
                <a:cxn ang="0">
                  <a:pos x="4393" y="633"/>
                </a:cxn>
                <a:cxn ang="0">
                  <a:pos x="4282" y="467"/>
                </a:cxn>
                <a:cxn ang="0">
                  <a:pos x="4298" y="243"/>
                </a:cxn>
                <a:cxn ang="0">
                  <a:pos x="4439" y="107"/>
                </a:cxn>
                <a:cxn ang="0">
                  <a:pos x="4637" y="127"/>
                </a:cxn>
                <a:cxn ang="0">
                  <a:pos x="4748" y="293"/>
                </a:cxn>
                <a:cxn ang="0">
                  <a:pos x="5179" y="745"/>
                </a:cxn>
                <a:cxn ang="0">
                  <a:pos x="5441" y="745"/>
                </a:cxn>
                <a:cxn ang="0">
                  <a:pos x="6704" y="16"/>
                </a:cxn>
                <a:cxn ang="0">
                  <a:pos x="6351" y="160"/>
                </a:cxn>
                <a:cxn ang="0">
                  <a:pos x="7959" y="745"/>
                </a:cxn>
                <a:cxn ang="0">
                  <a:pos x="7495" y="745"/>
                </a:cxn>
                <a:cxn ang="0">
                  <a:pos x="8629" y="16"/>
                </a:cxn>
                <a:cxn ang="0">
                  <a:pos x="9151" y="745"/>
                </a:cxn>
                <a:cxn ang="0">
                  <a:pos x="9554" y="475"/>
                </a:cxn>
                <a:cxn ang="0">
                  <a:pos x="10170" y="16"/>
                </a:cxn>
                <a:cxn ang="0">
                  <a:pos x="11503" y="340"/>
                </a:cxn>
                <a:cxn ang="0">
                  <a:pos x="11390" y="86"/>
                </a:cxn>
                <a:cxn ang="0">
                  <a:pos x="11111" y="3"/>
                </a:cxn>
                <a:cxn ang="0">
                  <a:pos x="10869" y="138"/>
                </a:cxn>
                <a:cxn ang="0">
                  <a:pos x="10802" y="421"/>
                </a:cxn>
                <a:cxn ang="0">
                  <a:pos x="10914" y="674"/>
                </a:cxn>
                <a:cxn ang="0">
                  <a:pos x="11193" y="756"/>
                </a:cxn>
                <a:cxn ang="0">
                  <a:pos x="11437" y="620"/>
                </a:cxn>
                <a:cxn ang="0">
                  <a:pos x="11395" y="380"/>
                </a:cxn>
                <a:cxn ang="0">
                  <a:pos x="11331" y="584"/>
                </a:cxn>
                <a:cxn ang="0">
                  <a:pos x="11152" y="665"/>
                </a:cxn>
                <a:cxn ang="0">
                  <a:pos x="10974" y="584"/>
                </a:cxn>
                <a:cxn ang="0">
                  <a:pos x="10909" y="380"/>
                </a:cxn>
                <a:cxn ang="0">
                  <a:pos x="10974" y="178"/>
                </a:cxn>
                <a:cxn ang="0">
                  <a:pos x="11152" y="95"/>
                </a:cxn>
                <a:cxn ang="0">
                  <a:pos x="11331" y="178"/>
                </a:cxn>
                <a:cxn ang="0">
                  <a:pos x="11395" y="380"/>
                </a:cxn>
                <a:cxn ang="0">
                  <a:pos x="12012" y="392"/>
                </a:cxn>
                <a:cxn ang="0">
                  <a:pos x="11778" y="241"/>
                </a:cxn>
                <a:cxn ang="0">
                  <a:pos x="11777" y="142"/>
                </a:cxn>
                <a:cxn ang="0">
                  <a:pos x="11908" y="95"/>
                </a:cxn>
                <a:cxn ang="0">
                  <a:pos x="11862" y="1"/>
                </a:cxn>
                <a:cxn ang="0">
                  <a:pos x="11691" y="77"/>
                </a:cxn>
                <a:cxn ang="0">
                  <a:pos x="11652" y="236"/>
                </a:cxn>
                <a:cxn ang="0">
                  <a:pos x="11824" y="399"/>
                </a:cxn>
                <a:cxn ang="0">
                  <a:pos x="11964" y="526"/>
                </a:cxn>
                <a:cxn ang="0">
                  <a:pos x="11871" y="657"/>
                </a:cxn>
                <a:cxn ang="0">
                  <a:pos x="11670" y="629"/>
                </a:cxn>
                <a:cxn ang="0">
                  <a:pos x="11858" y="755"/>
                </a:cxn>
                <a:cxn ang="0">
                  <a:pos x="12025" y="680"/>
                </a:cxn>
              </a:cxnLst>
              <a:rect l="0" t="0" r="r" b="b"/>
              <a:pathLst>
                <a:path w="12075" h="758">
                  <a:moveTo>
                    <a:pt x="571" y="745"/>
                  </a:moveTo>
                  <a:lnTo>
                    <a:pt x="571" y="16"/>
                  </a:lnTo>
                  <a:lnTo>
                    <a:pt x="462" y="16"/>
                  </a:lnTo>
                  <a:lnTo>
                    <a:pt x="462" y="314"/>
                  </a:lnTo>
                  <a:lnTo>
                    <a:pt x="106" y="314"/>
                  </a:lnTo>
                  <a:lnTo>
                    <a:pt x="106" y="16"/>
                  </a:lnTo>
                  <a:lnTo>
                    <a:pt x="0" y="16"/>
                  </a:lnTo>
                  <a:lnTo>
                    <a:pt x="0" y="745"/>
                  </a:lnTo>
                  <a:lnTo>
                    <a:pt x="106" y="745"/>
                  </a:lnTo>
                  <a:lnTo>
                    <a:pt x="106" y="407"/>
                  </a:lnTo>
                  <a:lnTo>
                    <a:pt x="462" y="407"/>
                  </a:lnTo>
                  <a:lnTo>
                    <a:pt x="462" y="745"/>
                  </a:lnTo>
                  <a:lnTo>
                    <a:pt x="571" y="745"/>
                  </a:lnTo>
                  <a:close/>
                  <a:moveTo>
                    <a:pt x="1379" y="16"/>
                  </a:moveTo>
                  <a:lnTo>
                    <a:pt x="1257" y="16"/>
                  </a:lnTo>
                  <a:lnTo>
                    <a:pt x="1036" y="342"/>
                  </a:lnTo>
                  <a:lnTo>
                    <a:pt x="816" y="16"/>
                  </a:lnTo>
                  <a:lnTo>
                    <a:pt x="692" y="16"/>
                  </a:lnTo>
                  <a:lnTo>
                    <a:pt x="981" y="444"/>
                  </a:lnTo>
                  <a:lnTo>
                    <a:pt x="981" y="745"/>
                  </a:lnTo>
                  <a:lnTo>
                    <a:pt x="1089" y="745"/>
                  </a:lnTo>
                  <a:lnTo>
                    <a:pt x="1089" y="444"/>
                  </a:lnTo>
                  <a:lnTo>
                    <a:pt x="1379" y="16"/>
                  </a:lnTo>
                  <a:close/>
                  <a:moveTo>
                    <a:pt x="2133" y="16"/>
                  </a:moveTo>
                  <a:lnTo>
                    <a:pt x="2019" y="16"/>
                  </a:lnTo>
                  <a:lnTo>
                    <a:pt x="1793" y="635"/>
                  </a:lnTo>
                  <a:lnTo>
                    <a:pt x="1568" y="16"/>
                  </a:lnTo>
                  <a:lnTo>
                    <a:pt x="1451" y="16"/>
                  </a:lnTo>
                  <a:lnTo>
                    <a:pt x="1722" y="745"/>
                  </a:lnTo>
                  <a:lnTo>
                    <a:pt x="1866" y="745"/>
                  </a:lnTo>
                  <a:lnTo>
                    <a:pt x="2133" y="16"/>
                  </a:lnTo>
                  <a:close/>
                  <a:moveTo>
                    <a:pt x="2416" y="745"/>
                  </a:moveTo>
                  <a:lnTo>
                    <a:pt x="2416" y="16"/>
                  </a:lnTo>
                  <a:lnTo>
                    <a:pt x="2310" y="16"/>
                  </a:lnTo>
                  <a:lnTo>
                    <a:pt x="2310" y="745"/>
                  </a:lnTo>
                  <a:lnTo>
                    <a:pt x="2416" y="745"/>
                  </a:lnTo>
                  <a:close/>
                  <a:moveTo>
                    <a:pt x="3251" y="745"/>
                  </a:moveTo>
                  <a:lnTo>
                    <a:pt x="3251" y="16"/>
                  </a:lnTo>
                  <a:lnTo>
                    <a:pt x="3143" y="16"/>
                  </a:lnTo>
                  <a:lnTo>
                    <a:pt x="3143" y="598"/>
                  </a:lnTo>
                  <a:lnTo>
                    <a:pt x="3139" y="598"/>
                  </a:lnTo>
                  <a:lnTo>
                    <a:pt x="2819" y="16"/>
                  </a:lnTo>
                  <a:lnTo>
                    <a:pt x="2679" y="16"/>
                  </a:lnTo>
                  <a:lnTo>
                    <a:pt x="2679" y="745"/>
                  </a:lnTo>
                  <a:lnTo>
                    <a:pt x="2787" y="745"/>
                  </a:lnTo>
                  <a:lnTo>
                    <a:pt x="2787" y="160"/>
                  </a:lnTo>
                  <a:lnTo>
                    <a:pt x="2791" y="160"/>
                  </a:lnTo>
                  <a:lnTo>
                    <a:pt x="3111" y="745"/>
                  </a:lnTo>
                  <a:lnTo>
                    <a:pt x="3251" y="745"/>
                  </a:lnTo>
                  <a:close/>
                  <a:moveTo>
                    <a:pt x="4075" y="16"/>
                  </a:moveTo>
                  <a:lnTo>
                    <a:pt x="3959" y="16"/>
                  </a:lnTo>
                  <a:lnTo>
                    <a:pt x="3735" y="635"/>
                  </a:lnTo>
                  <a:lnTo>
                    <a:pt x="3510" y="16"/>
                  </a:lnTo>
                  <a:lnTo>
                    <a:pt x="3391" y="16"/>
                  </a:lnTo>
                  <a:lnTo>
                    <a:pt x="3663" y="745"/>
                  </a:lnTo>
                  <a:lnTo>
                    <a:pt x="3806" y="745"/>
                  </a:lnTo>
                  <a:lnTo>
                    <a:pt x="4075" y="16"/>
                  </a:lnTo>
                  <a:close/>
                  <a:moveTo>
                    <a:pt x="4868" y="380"/>
                  </a:moveTo>
                  <a:lnTo>
                    <a:pt x="4867" y="340"/>
                  </a:lnTo>
                  <a:lnTo>
                    <a:pt x="4863" y="302"/>
                  </a:lnTo>
                  <a:lnTo>
                    <a:pt x="4856" y="265"/>
                  </a:lnTo>
                  <a:lnTo>
                    <a:pt x="4846" y="232"/>
                  </a:lnTo>
                  <a:lnTo>
                    <a:pt x="4833" y="199"/>
                  </a:lnTo>
                  <a:lnTo>
                    <a:pt x="4817" y="167"/>
                  </a:lnTo>
                  <a:lnTo>
                    <a:pt x="4799" y="139"/>
                  </a:lnTo>
                  <a:lnTo>
                    <a:pt x="4779" y="112"/>
                  </a:lnTo>
                  <a:lnTo>
                    <a:pt x="4754" y="86"/>
                  </a:lnTo>
                  <a:lnTo>
                    <a:pt x="4726" y="64"/>
                  </a:lnTo>
                  <a:lnTo>
                    <a:pt x="4696" y="45"/>
                  </a:lnTo>
                  <a:lnTo>
                    <a:pt x="4664" y="29"/>
                  </a:lnTo>
                  <a:lnTo>
                    <a:pt x="4630" y="18"/>
                  </a:lnTo>
                  <a:lnTo>
                    <a:pt x="4595" y="9"/>
                  </a:lnTo>
                  <a:lnTo>
                    <a:pt x="4557" y="3"/>
                  </a:lnTo>
                  <a:lnTo>
                    <a:pt x="4516" y="2"/>
                  </a:lnTo>
                  <a:lnTo>
                    <a:pt x="4475" y="3"/>
                  </a:lnTo>
                  <a:lnTo>
                    <a:pt x="4437" y="9"/>
                  </a:lnTo>
                  <a:lnTo>
                    <a:pt x="4400" y="18"/>
                  </a:lnTo>
                  <a:lnTo>
                    <a:pt x="4366" y="29"/>
                  </a:lnTo>
                  <a:lnTo>
                    <a:pt x="4335" y="45"/>
                  </a:lnTo>
                  <a:lnTo>
                    <a:pt x="4305" y="64"/>
                  </a:lnTo>
                  <a:lnTo>
                    <a:pt x="4278" y="86"/>
                  </a:lnTo>
                  <a:lnTo>
                    <a:pt x="4253" y="112"/>
                  </a:lnTo>
                  <a:lnTo>
                    <a:pt x="4232" y="138"/>
                  </a:lnTo>
                  <a:lnTo>
                    <a:pt x="4214" y="167"/>
                  </a:lnTo>
                  <a:lnTo>
                    <a:pt x="4198" y="198"/>
                  </a:lnTo>
                  <a:lnTo>
                    <a:pt x="4186" y="230"/>
                  </a:lnTo>
                  <a:lnTo>
                    <a:pt x="4177" y="265"/>
                  </a:lnTo>
                  <a:lnTo>
                    <a:pt x="4170" y="301"/>
                  </a:lnTo>
                  <a:lnTo>
                    <a:pt x="4166" y="340"/>
                  </a:lnTo>
                  <a:lnTo>
                    <a:pt x="4164" y="380"/>
                  </a:lnTo>
                  <a:lnTo>
                    <a:pt x="4166" y="421"/>
                  </a:lnTo>
                  <a:lnTo>
                    <a:pt x="4170" y="459"/>
                  </a:lnTo>
                  <a:lnTo>
                    <a:pt x="4177" y="495"/>
                  </a:lnTo>
                  <a:lnTo>
                    <a:pt x="4187" y="530"/>
                  </a:lnTo>
                  <a:lnTo>
                    <a:pt x="4200" y="561"/>
                  </a:lnTo>
                  <a:lnTo>
                    <a:pt x="4214" y="592"/>
                  </a:lnTo>
                  <a:lnTo>
                    <a:pt x="4232" y="621"/>
                  </a:lnTo>
                  <a:lnTo>
                    <a:pt x="4253" y="647"/>
                  </a:lnTo>
                  <a:lnTo>
                    <a:pt x="4278" y="674"/>
                  </a:lnTo>
                  <a:lnTo>
                    <a:pt x="4305" y="696"/>
                  </a:lnTo>
                  <a:lnTo>
                    <a:pt x="4335" y="715"/>
                  </a:lnTo>
                  <a:lnTo>
                    <a:pt x="4366" y="730"/>
                  </a:lnTo>
                  <a:lnTo>
                    <a:pt x="4400" y="742"/>
                  </a:lnTo>
                  <a:lnTo>
                    <a:pt x="4437" y="751"/>
                  </a:lnTo>
                  <a:lnTo>
                    <a:pt x="4475" y="756"/>
                  </a:lnTo>
                  <a:lnTo>
                    <a:pt x="4516" y="758"/>
                  </a:lnTo>
                  <a:lnTo>
                    <a:pt x="4557" y="756"/>
                  </a:lnTo>
                  <a:lnTo>
                    <a:pt x="4595" y="751"/>
                  </a:lnTo>
                  <a:lnTo>
                    <a:pt x="4630" y="742"/>
                  </a:lnTo>
                  <a:lnTo>
                    <a:pt x="4664" y="730"/>
                  </a:lnTo>
                  <a:lnTo>
                    <a:pt x="4696" y="715"/>
                  </a:lnTo>
                  <a:lnTo>
                    <a:pt x="4726" y="696"/>
                  </a:lnTo>
                  <a:lnTo>
                    <a:pt x="4754" y="674"/>
                  </a:lnTo>
                  <a:lnTo>
                    <a:pt x="4779" y="647"/>
                  </a:lnTo>
                  <a:lnTo>
                    <a:pt x="4799" y="620"/>
                  </a:lnTo>
                  <a:lnTo>
                    <a:pt x="4817" y="592"/>
                  </a:lnTo>
                  <a:lnTo>
                    <a:pt x="4833" y="561"/>
                  </a:lnTo>
                  <a:lnTo>
                    <a:pt x="4846" y="529"/>
                  </a:lnTo>
                  <a:lnTo>
                    <a:pt x="4856" y="495"/>
                  </a:lnTo>
                  <a:lnTo>
                    <a:pt x="4863" y="459"/>
                  </a:lnTo>
                  <a:lnTo>
                    <a:pt x="4867" y="421"/>
                  </a:lnTo>
                  <a:lnTo>
                    <a:pt x="4868" y="380"/>
                  </a:lnTo>
                  <a:close/>
                  <a:moveTo>
                    <a:pt x="4757" y="380"/>
                  </a:moveTo>
                  <a:lnTo>
                    <a:pt x="4756" y="410"/>
                  </a:lnTo>
                  <a:lnTo>
                    <a:pt x="4754" y="440"/>
                  </a:lnTo>
                  <a:lnTo>
                    <a:pt x="4748" y="467"/>
                  </a:lnTo>
                  <a:lnTo>
                    <a:pt x="4741" y="493"/>
                  </a:lnTo>
                  <a:lnTo>
                    <a:pt x="4734" y="517"/>
                  </a:lnTo>
                  <a:lnTo>
                    <a:pt x="4722" y="541"/>
                  </a:lnTo>
                  <a:lnTo>
                    <a:pt x="4710" y="562"/>
                  </a:lnTo>
                  <a:lnTo>
                    <a:pt x="4694" y="584"/>
                  </a:lnTo>
                  <a:lnTo>
                    <a:pt x="4677" y="603"/>
                  </a:lnTo>
                  <a:lnTo>
                    <a:pt x="4659" y="619"/>
                  </a:lnTo>
                  <a:lnTo>
                    <a:pt x="4638" y="633"/>
                  </a:lnTo>
                  <a:lnTo>
                    <a:pt x="4617" y="644"/>
                  </a:lnTo>
                  <a:lnTo>
                    <a:pt x="4594" y="653"/>
                  </a:lnTo>
                  <a:lnTo>
                    <a:pt x="4569" y="660"/>
                  </a:lnTo>
                  <a:lnTo>
                    <a:pt x="4543" y="664"/>
                  </a:lnTo>
                  <a:lnTo>
                    <a:pt x="4516" y="665"/>
                  </a:lnTo>
                  <a:lnTo>
                    <a:pt x="4489" y="664"/>
                  </a:lnTo>
                  <a:lnTo>
                    <a:pt x="4463" y="660"/>
                  </a:lnTo>
                  <a:lnTo>
                    <a:pt x="4438" y="653"/>
                  </a:lnTo>
                  <a:lnTo>
                    <a:pt x="4415" y="644"/>
                  </a:lnTo>
                  <a:lnTo>
                    <a:pt x="4393" y="633"/>
                  </a:lnTo>
                  <a:lnTo>
                    <a:pt x="4373" y="619"/>
                  </a:lnTo>
                  <a:lnTo>
                    <a:pt x="4355" y="603"/>
                  </a:lnTo>
                  <a:lnTo>
                    <a:pt x="4338" y="584"/>
                  </a:lnTo>
                  <a:lnTo>
                    <a:pt x="4322" y="562"/>
                  </a:lnTo>
                  <a:lnTo>
                    <a:pt x="4310" y="541"/>
                  </a:lnTo>
                  <a:lnTo>
                    <a:pt x="4298" y="517"/>
                  </a:lnTo>
                  <a:lnTo>
                    <a:pt x="4289" y="493"/>
                  </a:lnTo>
                  <a:lnTo>
                    <a:pt x="4282" y="467"/>
                  </a:lnTo>
                  <a:lnTo>
                    <a:pt x="4277" y="440"/>
                  </a:lnTo>
                  <a:lnTo>
                    <a:pt x="4274" y="410"/>
                  </a:lnTo>
                  <a:lnTo>
                    <a:pt x="4273" y="380"/>
                  </a:lnTo>
                  <a:lnTo>
                    <a:pt x="4274" y="350"/>
                  </a:lnTo>
                  <a:lnTo>
                    <a:pt x="4277" y="322"/>
                  </a:lnTo>
                  <a:lnTo>
                    <a:pt x="4282" y="293"/>
                  </a:lnTo>
                  <a:lnTo>
                    <a:pt x="4289" y="268"/>
                  </a:lnTo>
                  <a:lnTo>
                    <a:pt x="4298" y="243"/>
                  </a:lnTo>
                  <a:lnTo>
                    <a:pt x="4310" y="220"/>
                  </a:lnTo>
                  <a:lnTo>
                    <a:pt x="4322" y="198"/>
                  </a:lnTo>
                  <a:lnTo>
                    <a:pt x="4338" y="178"/>
                  </a:lnTo>
                  <a:lnTo>
                    <a:pt x="4355" y="158"/>
                  </a:lnTo>
                  <a:lnTo>
                    <a:pt x="4374" y="142"/>
                  </a:lnTo>
                  <a:lnTo>
                    <a:pt x="4393" y="127"/>
                  </a:lnTo>
                  <a:lnTo>
                    <a:pt x="4415" y="116"/>
                  </a:lnTo>
                  <a:lnTo>
                    <a:pt x="4439" y="107"/>
                  </a:lnTo>
                  <a:lnTo>
                    <a:pt x="4463" y="100"/>
                  </a:lnTo>
                  <a:lnTo>
                    <a:pt x="4489" y="97"/>
                  </a:lnTo>
                  <a:lnTo>
                    <a:pt x="4516" y="95"/>
                  </a:lnTo>
                  <a:lnTo>
                    <a:pt x="4543" y="97"/>
                  </a:lnTo>
                  <a:lnTo>
                    <a:pt x="4569" y="100"/>
                  </a:lnTo>
                  <a:lnTo>
                    <a:pt x="4593" y="107"/>
                  </a:lnTo>
                  <a:lnTo>
                    <a:pt x="4616" y="116"/>
                  </a:lnTo>
                  <a:lnTo>
                    <a:pt x="4637" y="127"/>
                  </a:lnTo>
                  <a:lnTo>
                    <a:pt x="4658" y="142"/>
                  </a:lnTo>
                  <a:lnTo>
                    <a:pt x="4677" y="158"/>
                  </a:lnTo>
                  <a:lnTo>
                    <a:pt x="4694" y="178"/>
                  </a:lnTo>
                  <a:lnTo>
                    <a:pt x="4710" y="198"/>
                  </a:lnTo>
                  <a:lnTo>
                    <a:pt x="4722" y="220"/>
                  </a:lnTo>
                  <a:lnTo>
                    <a:pt x="4734" y="243"/>
                  </a:lnTo>
                  <a:lnTo>
                    <a:pt x="4741" y="268"/>
                  </a:lnTo>
                  <a:lnTo>
                    <a:pt x="4748" y="293"/>
                  </a:lnTo>
                  <a:lnTo>
                    <a:pt x="4754" y="322"/>
                  </a:lnTo>
                  <a:lnTo>
                    <a:pt x="4756" y="350"/>
                  </a:lnTo>
                  <a:lnTo>
                    <a:pt x="4757" y="380"/>
                  </a:lnTo>
                  <a:close/>
                  <a:moveTo>
                    <a:pt x="5179" y="745"/>
                  </a:moveTo>
                  <a:lnTo>
                    <a:pt x="5179" y="16"/>
                  </a:lnTo>
                  <a:lnTo>
                    <a:pt x="5072" y="16"/>
                  </a:lnTo>
                  <a:lnTo>
                    <a:pt x="5072" y="745"/>
                  </a:lnTo>
                  <a:lnTo>
                    <a:pt x="5179" y="745"/>
                  </a:lnTo>
                  <a:close/>
                  <a:moveTo>
                    <a:pt x="6012" y="745"/>
                  </a:moveTo>
                  <a:lnTo>
                    <a:pt x="6012" y="16"/>
                  </a:lnTo>
                  <a:lnTo>
                    <a:pt x="5905" y="16"/>
                  </a:lnTo>
                  <a:lnTo>
                    <a:pt x="5905" y="598"/>
                  </a:lnTo>
                  <a:lnTo>
                    <a:pt x="5900" y="598"/>
                  </a:lnTo>
                  <a:lnTo>
                    <a:pt x="5580" y="16"/>
                  </a:lnTo>
                  <a:lnTo>
                    <a:pt x="5441" y="16"/>
                  </a:lnTo>
                  <a:lnTo>
                    <a:pt x="5441" y="745"/>
                  </a:lnTo>
                  <a:lnTo>
                    <a:pt x="5549" y="745"/>
                  </a:lnTo>
                  <a:lnTo>
                    <a:pt x="5549" y="160"/>
                  </a:lnTo>
                  <a:lnTo>
                    <a:pt x="5552" y="160"/>
                  </a:lnTo>
                  <a:lnTo>
                    <a:pt x="5873" y="745"/>
                  </a:lnTo>
                  <a:lnTo>
                    <a:pt x="6012" y="745"/>
                  </a:lnTo>
                  <a:close/>
                  <a:moveTo>
                    <a:pt x="6811" y="745"/>
                  </a:moveTo>
                  <a:lnTo>
                    <a:pt x="6811" y="16"/>
                  </a:lnTo>
                  <a:lnTo>
                    <a:pt x="6704" y="16"/>
                  </a:lnTo>
                  <a:lnTo>
                    <a:pt x="6704" y="598"/>
                  </a:lnTo>
                  <a:lnTo>
                    <a:pt x="6700" y="598"/>
                  </a:lnTo>
                  <a:lnTo>
                    <a:pt x="6381" y="16"/>
                  </a:lnTo>
                  <a:lnTo>
                    <a:pt x="6241" y="16"/>
                  </a:lnTo>
                  <a:lnTo>
                    <a:pt x="6241" y="745"/>
                  </a:lnTo>
                  <a:lnTo>
                    <a:pt x="6349" y="745"/>
                  </a:lnTo>
                  <a:lnTo>
                    <a:pt x="6349" y="160"/>
                  </a:lnTo>
                  <a:lnTo>
                    <a:pt x="6351" y="160"/>
                  </a:lnTo>
                  <a:lnTo>
                    <a:pt x="6672" y="745"/>
                  </a:lnTo>
                  <a:lnTo>
                    <a:pt x="6811" y="745"/>
                  </a:lnTo>
                  <a:close/>
                  <a:moveTo>
                    <a:pt x="7161" y="745"/>
                  </a:moveTo>
                  <a:lnTo>
                    <a:pt x="7161" y="16"/>
                  </a:lnTo>
                  <a:lnTo>
                    <a:pt x="7054" y="16"/>
                  </a:lnTo>
                  <a:lnTo>
                    <a:pt x="7054" y="745"/>
                  </a:lnTo>
                  <a:lnTo>
                    <a:pt x="7161" y="745"/>
                  </a:lnTo>
                  <a:close/>
                  <a:moveTo>
                    <a:pt x="7959" y="745"/>
                  </a:moveTo>
                  <a:lnTo>
                    <a:pt x="7959" y="16"/>
                  </a:lnTo>
                  <a:lnTo>
                    <a:pt x="7851" y="16"/>
                  </a:lnTo>
                  <a:lnTo>
                    <a:pt x="7851" y="598"/>
                  </a:lnTo>
                  <a:lnTo>
                    <a:pt x="7846" y="598"/>
                  </a:lnTo>
                  <a:lnTo>
                    <a:pt x="7527" y="16"/>
                  </a:lnTo>
                  <a:lnTo>
                    <a:pt x="7387" y="16"/>
                  </a:lnTo>
                  <a:lnTo>
                    <a:pt x="7387" y="745"/>
                  </a:lnTo>
                  <a:lnTo>
                    <a:pt x="7495" y="745"/>
                  </a:lnTo>
                  <a:lnTo>
                    <a:pt x="7495" y="160"/>
                  </a:lnTo>
                  <a:lnTo>
                    <a:pt x="7498" y="160"/>
                  </a:lnTo>
                  <a:lnTo>
                    <a:pt x="7819" y="745"/>
                  </a:lnTo>
                  <a:lnTo>
                    <a:pt x="7959" y="745"/>
                  </a:lnTo>
                  <a:close/>
                  <a:moveTo>
                    <a:pt x="8930" y="745"/>
                  </a:moveTo>
                  <a:lnTo>
                    <a:pt x="8930" y="651"/>
                  </a:lnTo>
                  <a:lnTo>
                    <a:pt x="8629" y="651"/>
                  </a:lnTo>
                  <a:lnTo>
                    <a:pt x="8629" y="16"/>
                  </a:lnTo>
                  <a:lnTo>
                    <a:pt x="8522" y="16"/>
                  </a:lnTo>
                  <a:lnTo>
                    <a:pt x="8522" y="745"/>
                  </a:lnTo>
                  <a:lnTo>
                    <a:pt x="8930" y="745"/>
                  </a:lnTo>
                  <a:close/>
                  <a:moveTo>
                    <a:pt x="9779" y="745"/>
                  </a:moveTo>
                  <a:lnTo>
                    <a:pt x="9458" y="16"/>
                  </a:lnTo>
                  <a:lnTo>
                    <a:pt x="9356" y="16"/>
                  </a:lnTo>
                  <a:lnTo>
                    <a:pt x="9036" y="745"/>
                  </a:lnTo>
                  <a:lnTo>
                    <a:pt x="9151" y="745"/>
                  </a:lnTo>
                  <a:lnTo>
                    <a:pt x="9227" y="558"/>
                  </a:lnTo>
                  <a:lnTo>
                    <a:pt x="9587" y="558"/>
                  </a:lnTo>
                  <a:lnTo>
                    <a:pt x="9665" y="745"/>
                  </a:lnTo>
                  <a:lnTo>
                    <a:pt x="9779" y="745"/>
                  </a:lnTo>
                  <a:close/>
                  <a:moveTo>
                    <a:pt x="9554" y="475"/>
                  </a:moveTo>
                  <a:lnTo>
                    <a:pt x="9262" y="475"/>
                  </a:lnTo>
                  <a:lnTo>
                    <a:pt x="9407" y="116"/>
                  </a:lnTo>
                  <a:lnTo>
                    <a:pt x="9554" y="475"/>
                  </a:lnTo>
                  <a:close/>
                  <a:moveTo>
                    <a:pt x="10024" y="745"/>
                  </a:moveTo>
                  <a:lnTo>
                    <a:pt x="10024" y="16"/>
                  </a:lnTo>
                  <a:lnTo>
                    <a:pt x="9918" y="16"/>
                  </a:lnTo>
                  <a:lnTo>
                    <a:pt x="9918" y="745"/>
                  </a:lnTo>
                  <a:lnTo>
                    <a:pt x="10024" y="745"/>
                  </a:lnTo>
                  <a:close/>
                  <a:moveTo>
                    <a:pt x="10726" y="107"/>
                  </a:moveTo>
                  <a:lnTo>
                    <a:pt x="10726" y="16"/>
                  </a:lnTo>
                  <a:lnTo>
                    <a:pt x="10170" y="16"/>
                  </a:lnTo>
                  <a:lnTo>
                    <a:pt x="10170" y="107"/>
                  </a:lnTo>
                  <a:lnTo>
                    <a:pt x="10395" y="107"/>
                  </a:lnTo>
                  <a:lnTo>
                    <a:pt x="10395" y="745"/>
                  </a:lnTo>
                  <a:lnTo>
                    <a:pt x="10502" y="745"/>
                  </a:lnTo>
                  <a:lnTo>
                    <a:pt x="10502" y="107"/>
                  </a:lnTo>
                  <a:lnTo>
                    <a:pt x="10726" y="107"/>
                  </a:lnTo>
                  <a:close/>
                  <a:moveTo>
                    <a:pt x="11505" y="380"/>
                  </a:moveTo>
                  <a:lnTo>
                    <a:pt x="11503" y="340"/>
                  </a:lnTo>
                  <a:lnTo>
                    <a:pt x="11499" y="302"/>
                  </a:lnTo>
                  <a:lnTo>
                    <a:pt x="11492" y="265"/>
                  </a:lnTo>
                  <a:lnTo>
                    <a:pt x="11482" y="232"/>
                  </a:lnTo>
                  <a:lnTo>
                    <a:pt x="11469" y="199"/>
                  </a:lnTo>
                  <a:lnTo>
                    <a:pt x="11454" y="167"/>
                  </a:lnTo>
                  <a:lnTo>
                    <a:pt x="11437" y="139"/>
                  </a:lnTo>
                  <a:lnTo>
                    <a:pt x="11415" y="112"/>
                  </a:lnTo>
                  <a:lnTo>
                    <a:pt x="11390" y="86"/>
                  </a:lnTo>
                  <a:lnTo>
                    <a:pt x="11363" y="64"/>
                  </a:lnTo>
                  <a:lnTo>
                    <a:pt x="11333" y="45"/>
                  </a:lnTo>
                  <a:lnTo>
                    <a:pt x="11302" y="29"/>
                  </a:lnTo>
                  <a:lnTo>
                    <a:pt x="11268" y="18"/>
                  </a:lnTo>
                  <a:lnTo>
                    <a:pt x="11231" y="9"/>
                  </a:lnTo>
                  <a:lnTo>
                    <a:pt x="11193" y="3"/>
                  </a:lnTo>
                  <a:lnTo>
                    <a:pt x="11152" y="2"/>
                  </a:lnTo>
                  <a:lnTo>
                    <a:pt x="11111" y="3"/>
                  </a:lnTo>
                  <a:lnTo>
                    <a:pt x="11073" y="9"/>
                  </a:lnTo>
                  <a:lnTo>
                    <a:pt x="11036" y="18"/>
                  </a:lnTo>
                  <a:lnTo>
                    <a:pt x="11002" y="29"/>
                  </a:lnTo>
                  <a:lnTo>
                    <a:pt x="10971" y="45"/>
                  </a:lnTo>
                  <a:lnTo>
                    <a:pt x="10941" y="64"/>
                  </a:lnTo>
                  <a:lnTo>
                    <a:pt x="10914" y="86"/>
                  </a:lnTo>
                  <a:lnTo>
                    <a:pt x="10889" y="112"/>
                  </a:lnTo>
                  <a:lnTo>
                    <a:pt x="10869" y="138"/>
                  </a:lnTo>
                  <a:lnTo>
                    <a:pt x="10851" y="167"/>
                  </a:lnTo>
                  <a:lnTo>
                    <a:pt x="10835" y="198"/>
                  </a:lnTo>
                  <a:lnTo>
                    <a:pt x="10822" y="230"/>
                  </a:lnTo>
                  <a:lnTo>
                    <a:pt x="10813" y="265"/>
                  </a:lnTo>
                  <a:lnTo>
                    <a:pt x="10806" y="301"/>
                  </a:lnTo>
                  <a:lnTo>
                    <a:pt x="10802" y="340"/>
                  </a:lnTo>
                  <a:lnTo>
                    <a:pt x="10801" y="380"/>
                  </a:lnTo>
                  <a:lnTo>
                    <a:pt x="10802" y="421"/>
                  </a:lnTo>
                  <a:lnTo>
                    <a:pt x="10806" y="459"/>
                  </a:lnTo>
                  <a:lnTo>
                    <a:pt x="10813" y="495"/>
                  </a:lnTo>
                  <a:lnTo>
                    <a:pt x="10823" y="530"/>
                  </a:lnTo>
                  <a:lnTo>
                    <a:pt x="10836" y="561"/>
                  </a:lnTo>
                  <a:lnTo>
                    <a:pt x="10851" y="592"/>
                  </a:lnTo>
                  <a:lnTo>
                    <a:pt x="10869" y="621"/>
                  </a:lnTo>
                  <a:lnTo>
                    <a:pt x="10889" y="647"/>
                  </a:lnTo>
                  <a:lnTo>
                    <a:pt x="10914" y="674"/>
                  </a:lnTo>
                  <a:lnTo>
                    <a:pt x="10941" y="696"/>
                  </a:lnTo>
                  <a:lnTo>
                    <a:pt x="10971" y="715"/>
                  </a:lnTo>
                  <a:lnTo>
                    <a:pt x="11002" y="730"/>
                  </a:lnTo>
                  <a:lnTo>
                    <a:pt x="11036" y="742"/>
                  </a:lnTo>
                  <a:lnTo>
                    <a:pt x="11073" y="751"/>
                  </a:lnTo>
                  <a:lnTo>
                    <a:pt x="11111" y="756"/>
                  </a:lnTo>
                  <a:lnTo>
                    <a:pt x="11152" y="758"/>
                  </a:lnTo>
                  <a:lnTo>
                    <a:pt x="11193" y="756"/>
                  </a:lnTo>
                  <a:lnTo>
                    <a:pt x="11231" y="751"/>
                  </a:lnTo>
                  <a:lnTo>
                    <a:pt x="11268" y="742"/>
                  </a:lnTo>
                  <a:lnTo>
                    <a:pt x="11302" y="730"/>
                  </a:lnTo>
                  <a:lnTo>
                    <a:pt x="11333" y="715"/>
                  </a:lnTo>
                  <a:lnTo>
                    <a:pt x="11363" y="696"/>
                  </a:lnTo>
                  <a:lnTo>
                    <a:pt x="11390" y="674"/>
                  </a:lnTo>
                  <a:lnTo>
                    <a:pt x="11415" y="647"/>
                  </a:lnTo>
                  <a:lnTo>
                    <a:pt x="11437" y="620"/>
                  </a:lnTo>
                  <a:lnTo>
                    <a:pt x="11454" y="592"/>
                  </a:lnTo>
                  <a:lnTo>
                    <a:pt x="11469" y="561"/>
                  </a:lnTo>
                  <a:lnTo>
                    <a:pt x="11482" y="529"/>
                  </a:lnTo>
                  <a:lnTo>
                    <a:pt x="11492" y="495"/>
                  </a:lnTo>
                  <a:lnTo>
                    <a:pt x="11499" y="459"/>
                  </a:lnTo>
                  <a:lnTo>
                    <a:pt x="11503" y="421"/>
                  </a:lnTo>
                  <a:lnTo>
                    <a:pt x="11505" y="380"/>
                  </a:lnTo>
                  <a:close/>
                  <a:moveTo>
                    <a:pt x="11395" y="380"/>
                  </a:moveTo>
                  <a:lnTo>
                    <a:pt x="11394" y="410"/>
                  </a:lnTo>
                  <a:lnTo>
                    <a:pt x="11390" y="440"/>
                  </a:lnTo>
                  <a:lnTo>
                    <a:pt x="11386" y="467"/>
                  </a:lnTo>
                  <a:lnTo>
                    <a:pt x="11379" y="493"/>
                  </a:lnTo>
                  <a:lnTo>
                    <a:pt x="11370" y="517"/>
                  </a:lnTo>
                  <a:lnTo>
                    <a:pt x="11358" y="541"/>
                  </a:lnTo>
                  <a:lnTo>
                    <a:pt x="11346" y="562"/>
                  </a:lnTo>
                  <a:lnTo>
                    <a:pt x="11331" y="584"/>
                  </a:lnTo>
                  <a:lnTo>
                    <a:pt x="11313" y="603"/>
                  </a:lnTo>
                  <a:lnTo>
                    <a:pt x="11295" y="619"/>
                  </a:lnTo>
                  <a:lnTo>
                    <a:pt x="11274" y="633"/>
                  </a:lnTo>
                  <a:lnTo>
                    <a:pt x="11253" y="644"/>
                  </a:lnTo>
                  <a:lnTo>
                    <a:pt x="11230" y="653"/>
                  </a:lnTo>
                  <a:lnTo>
                    <a:pt x="11205" y="660"/>
                  </a:lnTo>
                  <a:lnTo>
                    <a:pt x="11179" y="664"/>
                  </a:lnTo>
                  <a:lnTo>
                    <a:pt x="11152" y="665"/>
                  </a:lnTo>
                  <a:lnTo>
                    <a:pt x="11125" y="664"/>
                  </a:lnTo>
                  <a:lnTo>
                    <a:pt x="11099" y="660"/>
                  </a:lnTo>
                  <a:lnTo>
                    <a:pt x="11075" y="653"/>
                  </a:lnTo>
                  <a:lnTo>
                    <a:pt x="11051" y="644"/>
                  </a:lnTo>
                  <a:lnTo>
                    <a:pt x="11030" y="633"/>
                  </a:lnTo>
                  <a:lnTo>
                    <a:pt x="11009" y="619"/>
                  </a:lnTo>
                  <a:lnTo>
                    <a:pt x="10991" y="603"/>
                  </a:lnTo>
                  <a:lnTo>
                    <a:pt x="10974" y="584"/>
                  </a:lnTo>
                  <a:lnTo>
                    <a:pt x="10959" y="562"/>
                  </a:lnTo>
                  <a:lnTo>
                    <a:pt x="10946" y="541"/>
                  </a:lnTo>
                  <a:lnTo>
                    <a:pt x="10934" y="517"/>
                  </a:lnTo>
                  <a:lnTo>
                    <a:pt x="10925" y="493"/>
                  </a:lnTo>
                  <a:lnTo>
                    <a:pt x="10919" y="467"/>
                  </a:lnTo>
                  <a:lnTo>
                    <a:pt x="10914" y="440"/>
                  </a:lnTo>
                  <a:lnTo>
                    <a:pt x="10911" y="410"/>
                  </a:lnTo>
                  <a:lnTo>
                    <a:pt x="10909" y="380"/>
                  </a:lnTo>
                  <a:lnTo>
                    <a:pt x="10911" y="350"/>
                  </a:lnTo>
                  <a:lnTo>
                    <a:pt x="10914" y="322"/>
                  </a:lnTo>
                  <a:lnTo>
                    <a:pt x="10919" y="293"/>
                  </a:lnTo>
                  <a:lnTo>
                    <a:pt x="10925" y="268"/>
                  </a:lnTo>
                  <a:lnTo>
                    <a:pt x="10934" y="243"/>
                  </a:lnTo>
                  <a:lnTo>
                    <a:pt x="10946" y="220"/>
                  </a:lnTo>
                  <a:lnTo>
                    <a:pt x="10959" y="198"/>
                  </a:lnTo>
                  <a:lnTo>
                    <a:pt x="10974" y="178"/>
                  </a:lnTo>
                  <a:lnTo>
                    <a:pt x="10991" y="158"/>
                  </a:lnTo>
                  <a:lnTo>
                    <a:pt x="11010" y="142"/>
                  </a:lnTo>
                  <a:lnTo>
                    <a:pt x="11030" y="127"/>
                  </a:lnTo>
                  <a:lnTo>
                    <a:pt x="11051" y="116"/>
                  </a:lnTo>
                  <a:lnTo>
                    <a:pt x="11075" y="107"/>
                  </a:lnTo>
                  <a:lnTo>
                    <a:pt x="11099" y="100"/>
                  </a:lnTo>
                  <a:lnTo>
                    <a:pt x="11125" y="97"/>
                  </a:lnTo>
                  <a:lnTo>
                    <a:pt x="11152" y="95"/>
                  </a:lnTo>
                  <a:lnTo>
                    <a:pt x="11179" y="97"/>
                  </a:lnTo>
                  <a:lnTo>
                    <a:pt x="11205" y="100"/>
                  </a:lnTo>
                  <a:lnTo>
                    <a:pt x="11229" y="107"/>
                  </a:lnTo>
                  <a:lnTo>
                    <a:pt x="11252" y="116"/>
                  </a:lnTo>
                  <a:lnTo>
                    <a:pt x="11273" y="127"/>
                  </a:lnTo>
                  <a:lnTo>
                    <a:pt x="11294" y="142"/>
                  </a:lnTo>
                  <a:lnTo>
                    <a:pt x="11313" y="158"/>
                  </a:lnTo>
                  <a:lnTo>
                    <a:pt x="11331" y="178"/>
                  </a:lnTo>
                  <a:lnTo>
                    <a:pt x="11346" y="198"/>
                  </a:lnTo>
                  <a:lnTo>
                    <a:pt x="11358" y="220"/>
                  </a:lnTo>
                  <a:lnTo>
                    <a:pt x="11370" y="243"/>
                  </a:lnTo>
                  <a:lnTo>
                    <a:pt x="11379" y="268"/>
                  </a:lnTo>
                  <a:lnTo>
                    <a:pt x="11386" y="293"/>
                  </a:lnTo>
                  <a:lnTo>
                    <a:pt x="11390" y="322"/>
                  </a:lnTo>
                  <a:lnTo>
                    <a:pt x="11394" y="350"/>
                  </a:lnTo>
                  <a:lnTo>
                    <a:pt x="11395" y="380"/>
                  </a:lnTo>
                  <a:close/>
                  <a:moveTo>
                    <a:pt x="12075" y="548"/>
                  </a:moveTo>
                  <a:lnTo>
                    <a:pt x="12074" y="522"/>
                  </a:lnTo>
                  <a:lnTo>
                    <a:pt x="12070" y="498"/>
                  </a:lnTo>
                  <a:lnTo>
                    <a:pt x="12063" y="475"/>
                  </a:lnTo>
                  <a:lnTo>
                    <a:pt x="12054" y="452"/>
                  </a:lnTo>
                  <a:lnTo>
                    <a:pt x="12043" y="432"/>
                  </a:lnTo>
                  <a:lnTo>
                    <a:pt x="12029" y="412"/>
                  </a:lnTo>
                  <a:lnTo>
                    <a:pt x="12012" y="392"/>
                  </a:lnTo>
                  <a:lnTo>
                    <a:pt x="11993" y="374"/>
                  </a:lnTo>
                  <a:lnTo>
                    <a:pt x="11973" y="361"/>
                  </a:lnTo>
                  <a:lnTo>
                    <a:pt x="11941" y="342"/>
                  </a:lnTo>
                  <a:lnTo>
                    <a:pt x="11840" y="286"/>
                  </a:lnTo>
                  <a:lnTo>
                    <a:pt x="11821" y="274"/>
                  </a:lnTo>
                  <a:lnTo>
                    <a:pt x="11804" y="263"/>
                  </a:lnTo>
                  <a:lnTo>
                    <a:pt x="11789" y="252"/>
                  </a:lnTo>
                  <a:lnTo>
                    <a:pt x="11778" y="241"/>
                  </a:lnTo>
                  <a:lnTo>
                    <a:pt x="11769" y="230"/>
                  </a:lnTo>
                  <a:lnTo>
                    <a:pt x="11762" y="219"/>
                  </a:lnTo>
                  <a:lnTo>
                    <a:pt x="11760" y="214"/>
                  </a:lnTo>
                  <a:lnTo>
                    <a:pt x="11757" y="208"/>
                  </a:lnTo>
                  <a:lnTo>
                    <a:pt x="11756" y="198"/>
                  </a:lnTo>
                  <a:lnTo>
                    <a:pt x="11759" y="178"/>
                  </a:lnTo>
                  <a:lnTo>
                    <a:pt x="11765" y="160"/>
                  </a:lnTo>
                  <a:lnTo>
                    <a:pt x="11777" y="142"/>
                  </a:lnTo>
                  <a:lnTo>
                    <a:pt x="11785" y="134"/>
                  </a:lnTo>
                  <a:lnTo>
                    <a:pt x="11793" y="126"/>
                  </a:lnTo>
                  <a:lnTo>
                    <a:pt x="11812" y="111"/>
                  </a:lnTo>
                  <a:lnTo>
                    <a:pt x="11822" y="106"/>
                  </a:lnTo>
                  <a:lnTo>
                    <a:pt x="11833" y="101"/>
                  </a:lnTo>
                  <a:lnTo>
                    <a:pt x="11857" y="95"/>
                  </a:lnTo>
                  <a:lnTo>
                    <a:pt x="11884" y="93"/>
                  </a:lnTo>
                  <a:lnTo>
                    <a:pt x="11908" y="95"/>
                  </a:lnTo>
                  <a:lnTo>
                    <a:pt x="11940" y="101"/>
                  </a:lnTo>
                  <a:lnTo>
                    <a:pt x="12029" y="127"/>
                  </a:lnTo>
                  <a:lnTo>
                    <a:pt x="12048" y="26"/>
                  </a:lnTo>
                  <a:lnTo>
                    <a:pt x="12007" y="14"/>
                  </a:lnTo>
                  <a:lnTo>
                    <a:pt x="11966" y="7"/>
                  </a:lnTo>
                  <a:lnTo>
                    <a:pt x="11925" y="1"/>
                  </a:lnTo>
                  <a:lnTo>
                    <a:pt x="11884" y="0"/>
                  </a:lnTo>
                  <a:lnTo>
                    <a:pt x="11862" y="1"/>
                  </a:lnTo>
                  <a:lnTo>
                    <a:pt x="11840" y="3"/>
                  </a:lnTo>
                  <a:lnTo>
                    <a:pt x="11819" y="7"/>
                  </a:lnTo>
                  <a:lnTo>
                    <a:pt x="11798" y="11"/>
                  </a:lnTo>
                  <a:lnTo>
                    <a:pt x="11760" y="27"/>
                  </a:lnTo>
                  <a:lnTo>
                    <a:pt x="11742" y="37"/>
                  </a:lnTo>
                  <a:lnTo>
                    <a:pt x="11723" y="48"/>
                  </a:lnTo>
                  <a:lnTo>
                    <a:pt x="11705" y="63"/>
                  </a:lnTo>
                  <a:lnTo>
                    <a:pt x="11691" y="77"/>
                  </a:lnTo>
                  <a:lnTo>
                    <a:pt x="11677" y="94"/>
                  </a:lnTo>
                  <a:lnTo>
                    <a:pt x="11666" y="113"/>
                  </a:lnTo>
                  <a:lnTo>
                    <a:pt x="11658" y="133"/>
                  </a:lnTo>
                  <a:lnTo>
                    <a:pt x="11652" y="153"/>
                  </a:lnTo>
                  <a:lnTo>
                    <a:pt x="11647" y="174"/>
                  </a:lnTo>
                  <a:lnTo>
                    <a:pt x="11646" y="198"/>
                  </a:lnTo>
                  <a:lnTo>
                    <a:pt x="11649" y="224"/>
                  </a:lnTo>
                  <a:lnTo>
                    <a:pt x="11652" y="236"/>
                  </a:lnTo>
                  <a:lnTo>
                    <a:pt x="11655" y="248"/>
                  </a:lnTo>
                  <a:lnTo>
                    <a:pt x="11667" y="273"/>
                  </a:lnTo>
                  <a:lnTo>
                    <a:pt x="11681" y="296"/>
                  </a:lnTo>
                  <a:lnTo>
                    <a:pt x="11701" y="318"/>
                  </a:lnTo>
                  <a:lnTo>
                    <a:pt x="11726" y="340"/>
                  </a:lnTo>
                  <a:lnTo>
                    <a:pt x="11754" y="360"/>
                  </a:lnTo>
                  <a:lnTo>
                    <a:pt x="11786" y="379"/>
                  </a:lnTo>
                  <a:lnTo>
                    <a:pt x="11824" y="399"/>
                  </a:lnTo>
                  <a:lnTo>
                    <a:pt x="11863" y="418"/>
                  </a:lnTo>
                  <a:lnTo>
                    <a:pt x="11905" y="445"/>
                  </a:lnTo>
                  <a:lnTo>
                    <a:pt x="11922" y="458"/>
                  </a:lnTo>
                  <a:lnTo>
                    <a:pt x="11934" y="470"/>
                  </a:lnTo>
                  <a:lnTo>
                    <a:pt x="11941" y="479"/>
                  </a:lnTo>
                  <a:lnTo>
                    <a:pt x="11948" y="488"/>
                  </a:lnTo>
                  <a:lnTo>
                    <a:pt x="11958" y="506"/>
                  </a:lnTo>
                  <a:lnTo>
                    <a:pt x="11964" y="526"/>
                  </a:lnTo>
                  <a:lnTo>
                    <a:pt x="11966" y="548"/>
                  </a:lnTo>
                  <a:lnTo>
                    <a:pt x="11963" y="571"/>
                  </a:lnTo>
                  <a:lnTo>
                    <a:pt x="11955" y="594"/>
                  </a:lnTo>
                  <a:lnTo>
                    <a:pt x="11941" y="614"/>
                  </a:lnTo>
                  <a:lnTo>
                    <a:pt x="11922" y="631"/>
                  </a:lnTo>
                  <a:lnTo>
                    <a:pt x="11898" y="646"/>
                  </a:lnTo>
                  <a:lnTo>
                    <a:pt x="11884" y="651"/>
                  </a:lnTo>
                  <a:lnTo>
                    <a:pt x="11871" y="657"/>
                  </a:lnTo>
                  <a:lnTo>
                    <a:pt x="11856" y="660"/>
                  </a:lnTo>
                  <a:lnTo>
                    <a:pt x="11840" y="662"/>
                  </a:lnTo>
                  <a:lnTo>
                    <a:pt x="11807" y="665"/>
                  </a:lnTo>
                  <a:lnTo>
                    <a:pt x="11770" y="662"/>
                  </a:lnTo>
                  <a:lnTo>
                    <a:pt x="11753" y="659"/>
                  </a:lnTo>
                  <a:lnTo>
                    <a:pt x="11735" y="656"/>
                  </a:lnTo>
                  <a:lnTo>
                    <a:pt x="11702" y="644"/>
                  </a:lnTo>
                  <a:lnTo>
                    <a:pt x="11670" y="629"/>
                  </a:lnTo>
                  <a:lnTo>
                    <a:pt x="11655" y="729"/>
                  </a:lnTo>
                  <a:lnTo>
                    <a:pt x="11703" y="745"/>
                  </a:lnTo>
                  <a:lnTo>
                    <a:pt x="11734" y="752"/>
                  </a:lnTo>
                  <a:lnTo>
                    <a:pt x="11747" y="755"/>
                  </a:lnTo>
                  <a:lnTo>
                    <a:pt x="11765" y="757"/>
                  </a:lnTo>
                  <a:lnTo>
                    <a:pt x="11807" y="758"/>
                  </a:lnTo>
                  <a:lnTo>
                    <a:pt x="11833" y="757"/>
                  </a:lnTo>
                  <a:lnTo>
                    <a:pt x="11858" y="755"/>
                  </a:lnTo>
                  <a:lnTo>
                    <a:pt x="11882" y="751"/>
                  </a:lnTo>
                  <a:lnTo>
                    <a:pt x="11905" y="747"/>
                  </a:lnTo>
                  <a:lnTo>
                    <a:pt x="11926" y="740"/>
                  </a:lnTo>
                  <a:lnTo>
                    <a:pt x="11947" y="732"/>
                  </a:lnTo>
                  <a:lnTo>
                    <a:pt x="11967" y="723"/>
                  </a:lnTo>
                  <a:lnTo>
                    <a:pt x="11985" y="712"/>
                  </a:lnTo>
                  <a:lnTo>
                    <a:pt x="12007" y="696"/>
                  </a:lnTo>
                  <a:lnTo>
                    <a:pt x="12025" y="680"/>
                  </a:lnTo>
                  <a:lnTo>
                    <a:pt x="12041" y="661"/>
                  </a:lnTo>
                  <a:lnTo>
                    <a:pt x="12053" y="642"/>
                  </a:lnTo>
                  <a:lnTo>
                    <a:pt x="12062" y="621"/>
                  </a:lnTo>
                  <a:lnTo>
                    <a:pt x="12070" y="598"/>
                  </a:lnTo>
                  <a:lnTo>
                    <a:pt x="12074" y="574"/>
                  </a:lnTo>
                  <a:lnTo>
                    <a:pt x="12075" y="54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3107" name="Freeform 35"/>
            <p:cNvSpPr>
              <a:spLocks noEditPoints="1"/>
            </p:cNvSpPr>
            <p:nvPr userDrawn="1"/>
          </p:nvSpPr>
          <p:spPr bwMode="auto">
            <a:xfrm>
              <a:off x="1201" y="2206"/>
              <a:ext cx="1271" cy="124"/>
            </a:xfrm>
            <a:custGeom>
              <a:avLst/>
              <a:gdLst/>
              <a:ahLst/>
              <a:cxnLst>
                <a:cxn ang="0">
                  <a:pos x="331" y="91"/>
                </a:cxn>
                <a:cxn ang="0">
                  <a:pos x="814" y="635"/>
                </a:cxn>
                <a:cxn ang="0">
                  <a:pos x="1849" y="635"/>
                </a:cxn>
                <a:cxn ang="0">
                  <a:pos x="1793" y="617"/>
                </a:cxn>
                <a:cxn ang="0">
                  <a:pos x="1715" y="480"/>
                </a:cxn>
                <a:cxn ang="0">
                  <a:pos x="1678" y="354"/>
                </a:cxn>
                <a:cxn ang="0">
                  <a:pos x="1757" y="288"/>
                </a:cxn>
                <a:cxn ang="0">
                  <a:pos x="1789" y="203"/>
                </a:cxn>
                <a:cxn ang="0">
                  <a:pos x="1778" y="120"/>
                </a:cxn>
                <a:cxn ang="0">
                  <a:pos x="1732" y="57"/>
                </a:cxn>
                <a:cxn ang="0">
                  <a:pos x="1653" y="12"/>
                </a:cxn>
                <a:cxn ang="0">
                  <a:pos x="1318" y="0"/>
                </a:cxn>
                <a:cxn ang="0">
                  <a:pos x="1535" y="411"/>
                </a:cxn>
                <a:cxn ang="0">
                  <a:pos x="1581" y="450"/>
                </a:cxn>
                <a:cxn ang="0">
                  <a:pos x="1697" y="665"/>
                </a:cxn>
                <a:cxn ang="0">
                  <a:pos x="1765" y="717"/>
                </a:cxn>
                <a:cxn ang="0">
                  <a:pos x="1677" y="190"/>
                </a:cxn>
                <a:cxn ang="0">
                  <a:pos x="1646" y="266"/>
                </a:cxn>
                <a:cxn ang="0">
                  <a:pos x="1584" y="309"/>
                </a:cxn>
                <a:cxn ang="0">
                  <a:pos x="1559" y="91"/>
                </a:cxn>
                <a:cxn ang="0">
                  <a:pos x="1645" y="123"/>
                </a:cxn>
                <a:cxn ang="0">
                  <a:pos x="1673" y="167"/>
                </a:cxn>
                <a:cxn ang="0">
                  <a:pos x="1902" y="0"/>
                </a:cxn>
                <a:cxn ang="0">
                  <a:pos x="3146" y="729"/>
                </a:cxn>
                <a:cxn ang="0">
                  <a:pos x="3148" y="91"/>
                </a:cxn>
                <a:cxn ang="0">
                  <a:pos x="3646" y="729"/>
                </a:cxn>
                <a:cxn ang="0">
                  <a:pos x="4650" y="276"/>
                </a:cxn>
                <a:cxn ang="0">
                  <a:pos x="4596" y="150"/>
                </a:cxn>
                <a:cxn ang="0">
                  <a:pos x="4510" y="62"/>
                </a:cxn>
                <a:cxn ang="0">
                  <a:pos x="4381" y="6"/>
                </a:cxn>
                <a:cxn ang="0">
                  <a:pos x="4326" y="729"/>
                </a:cxn>
                <a:cxn ang="0">
                  <a:pos x="4465" y="695"/>
                </a:cxn>
                <a:cxn ang="0">
                  <a:pos x="4575" y="609"/>
                </a:cxn>
                <a:cxn ang="0">
                  <a:pos x="4635" y="507"/>
                </a:cxn>
                <a:cxn ang="0">
                  <a:pos x="4659" y="368"/>
                </a:cxn>
                <a:cxn ang="0">
                  <a:pos x="4539" y="459"/>
                </a:cxn>
                <a:cxn ang="0">
                  <a:pos x="4494" y="546"/>
                </a:cxn>
                <a:cxn ang="0">
                  <a:pos x="4417" y="611"/>
                </a:cxn>
                <a:cxn ang="0">
                  <a:pos x="4320" y="635"/>
                </a:cxn>
                <a:cxn ang="0">
                  <a:pos x="4359" y="98"/>
                </a:cxn>
                <a:cxn ang="0">
                  <a:pos x="4443" y="136"/>
                </a:cxn>
                <a:cxn ang="0">
                  <a:pos x="4507" y="208"/>
                </a:cxn>
                <a:cxn ang="0">
                  <a:pos x="4546" y="301"/>
                </a:cxn>
                <a:cxn ang="0">
                  <a:pos x="4825" y="0"/>
                </a:cxn>
                <a:cxn ang="0">
                  <a:pos x="4931" y="302"/>
                </a:cxn>
                <a:cxn ang="0">
                  <a:pos x="5583" y="0"/>
                </a:cxn>
                <a:cxn ang="0">
                  <a:pos x="6765" y="527"/>
                </a:cxn>
                <a:cxn ang="0">
                  <a:pos x="6652" y="571"/>
                </a:cxn>
                <a:cxn ang="0">
                  <a:pos x="6604" y="632"/>
                </a:cxn>
                <a:cxn ang="0">
                  <a:pos x="6507" y="649"/>
                </a:cxn>
                <a:cxn ang="0">
                  <a:pos x="6487" y="731"/>
                </a:cxn>
                <a:cxn ang="0">
                  <a:pos x="6590" y="741"/>
                </a:cxn>
                <a:cxn ang="0">
                  <a:pos x="6676" y="713"/>
                </a:cxn>
                <a:cxn ang="0">
                  <a:pos x="6731" y="658"/>
                </a:cxn>
                <a:cxn ang="0">
                  <a:pos x="6762" y="572"/>
                </a:cxn>
                <a:cxn ang="0">
                  <a:pos x="6884" y="729"/>
                </a:cxn>
                <a:cxn ang="0">
                  <a:pos x="7256" y="100"/>
                </a:cxn>
              </a:cxnLst>
              <a:rect l="0" t="0" r="r" b="b"/>
              <a:pathLst>
                <a:path w="7628" h="742">
                  <a:moveTo>
                    <a:pt x="555" y="91"/>
                  </a:moveTo>
                  <a:lnTo>
                    <a:pt x="555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224" y="91"/>
                  </a:lnTo>
                  <a:lnTo>
                    <a:pt x="224" y="729"/>
                  </a:lnTo>
                  <a:lnTo>
                    <a:pt x="331" y="729"/>
                  </a:lnTo>
                  <a:lnTo>
                    <a:pt x="331" y="91"/>
                  </a:lnTo>
                  <a:lnTo>
                    <a:pt x="555" y="91"/>
                  </a:lnTo>
                  <a:close/>
                  <a:moveTo>
                    <a:pt x="1121" y="91"/>
                  </a:moveTo>
                  <a:lnTo>
                    <a:pt x="1121" y="0"/>
                  </a:lnTo>
                  <a:lnTo>
                    <a:pt x="707" y="0"/>
                  </a:lnTo>
                  <a:lnTo>
                    <a:pt x="707" y="729"/>
                  </a:lnTo>
                  <a:lnTo>
                    <a:pt x="1120" y="729"/>
                  </a:lnTo>
                  <a:lnTo>
                    <a:pt x="1120" y="635"/>
                  </a:lnTo>
                  <a:lnTo>
                    <a:pt x="814" y="635"/>
                  </a:lnTo>
                  <a:lnTo>
                    <a:pt x="814" y="396"/>
                  </a:lnTo>
                  <a:lnTo>
                    <a:pt x="1094" y="396"/>
                  </a:lnTo>
                  <a:lnTo>
                    <a:pt x="1094" y="302"/>
                  </a:lnTo>
                  <a:lnTo>
                    <a:pt x="814" y="302"/>
                  </a:lnTo>
                  <a:lnTo>
                    <a:pt x="814" y="91"/>
                  </a:lnTo>
                  <a:lnTo>
                    <a:pt x="1121" y="91"/>
                  </a:lnTo>
                  <a:close/>
                  <a:moveTo>
                    <a:pt x="1849" y="729"/>
                  </a:moveTo>
                  <a:lnTo>
                    <a:pt x="1849" y="635"/>
                  </a:lnTo>
                  <a:lnTo>
                    <a:pt x="1827" y="635"/>
                  </a:lnTo>
                  <a:lnTo>
                    <a:pt x="1823" y="635"/>
                  </a:lnTo>
                  <a:lnTo>
                    <a:pt x="1818" y="634"/>
                  </a:lnTo>
                  <a:lnTo>
                    <a:pt x="1813" y="632"/>
                  </a:lnTo>
                  <a:lnTo>
                    <a:pt x="1808" y="630"/>
                  </a:lnTo>
                  <a:lnTo>
                    <a:pt x="1804" y="626"/>
                  </a:lnTo>
                  <a:lnTo>
                    <a:pt x="1798" y="622"/>
                  </a:lnTo>
                  <a:lnTo>
                    <a:pt x="1793" y="617"/>
                  </a:lnTo>
                  <a:lnTo>
                    <a:pt x="1788" y="611"/>
                  </a:lnTo>
                  <a:lnTo>
                    <a:pt x="1783" y="605"/>
                  </a:lnTo>
                  <a:lnTo>
                    <a:pt x="1778" y="597"/>
                  </a:lnTo>
                  <a:lnTo>
                    <a:pt x="1767" y="580"/>
                  </a:lnTo>
                  <a:lnTo>
                    <a:pt x="1756" y="560"/>
                  </a:lnTo>
                  <a:lnTo>
                    <a:pt x="1743" y="537"/>
                  </a:lnTo>
                  <a:lnTo>
                    <a:pt x="1730" y="507"/>
                  </a:lnTo>
                  <a:lnTo>
                    <a:pt x="1715" y="480"/>
                  </a:lnTo>
                  <a:lnTo>
                    <a:pt x="1703" y="454"/>
                  </a:lnTo>
                  <a:lnTo>
                    <a:pt x="1689" y="433"/>
                  </a:lnTo>
                  <a:lnTo>
                    <a:pt x="1677" y="413"/>
                  </a:lnTo>
                  <a:lnTo>
                    <a:pt x="1665" y="396"/>
                  </a:lnTo>
                  <a:lnTo>
                    <a:pt x="1654" y="382"/>
                  </a:lnTo>
                  <a:lnTo>
                    <a:pt x="1644" y="371"/>
                  </a:lnTo>
                  <a:lnTo>
                    <a:pt x="1661" y="362"/>
                  </a:lnTo>
                  <a:lnTo>
                    <a:pt x="1678" y="354"/>
                  </a:lnTo>
                  <a:lnTo>
                    <a:pt x="1692" y="344"/>
                  </a:lnTo>
                  <a:lnTo>
                    <a:pt x="1707" y="335"/>
                  </a:lnTo>
                  <a:lnTo>
                    <a:pt x="1721" y="325"/>
                  </a:lnTo>
                  <a:lnTo>
                    <a:pt x="1726" y="320"/>
                  </a:lnTo>
                  <a:lnTo>
                    <a:pt x="1732" y="315"/>
                  </a:lnTo>
                  <a:lnTo>
                    <a:pt x="1743" y="305"/>
                  </a:lnTo>
                  <a:lnTo>
                    <a:pt x="1753" y="293"/>
                  </a:lnTo>
                  <a:lnTo>
                    <a:pt x="1757" y="288"/>
                  </a:lnTo>
                  <a:lnTo>
                    <a:pt x="1762" y="281"/>
                  </a:lnTo>
                  <a:lnTo>
                    <a:pt x="1768" y="270"/>
                  </a:lnTo>
                  <a:lnTo>
                    <a:pt x="1775" y="257"/>
                  </a:lnTo>
                  <a:lnTo>
                    <a:pt x="1780" y="244"/>
                  </a:lnTo>
                  <a:lnTo>
                    <a:pt x="1784" y="231"/>
                  </a:lnTo>
                  <a:lnTo>
                    <a:pt x="1787" y="218"/>
                  </a:lnTo>
                  <a:lnTo>
                    <a:pt x="1788" y="211"/>
                  </a:lnTo>
                  <a:lnTo>
                    <a:pt x="1789" y="203"/>
                  </a:lnTo>
                  <a:lnTo>
                    <a:pt x="1789" y="190"/>
                  </a:lnTo>
                  <a:lnTo>
                    <a:pt x="1789" y="179"/>
                  </a:lnTo>
                  <a:lnTo>
                    <a:pt x="1788" y="168"/>
                  </a:lnTo>
                  <a:lnTo>
                    <a:pt x="1787" y="157"/>
                  </a:lnTo>
                  <a:lnTo>
                    <a:pt x="1785" y="148"/>
                  </a:lnTo>
                  <a:lnTo>
                    <a:pt x="1783" y="138"/>
                  </a:lnTo>
                  <a:lnTo>
                    <a:pt x="1780" y="129"/>
                  </a:lnTo>
                  <a:lnTo>
                    <a:pt x="1778" y="120"/>
                  </a:lnTo>
                  <a:lnTo>
                    <a:pt x="1773" y="111"/>
                  </a:lnTo>
                  <a:lnTo>
                    <a:pt x="1768" y="102"/>
                  </a:lnTo>
                  <a:lnTo>
                    <a:pt x="1764" y="94"/>
                  </a:lnTo>
                  <a:lnTo>
                    <a:pt x="1759" y="86"/>
                  </a:lnTo>
                  <a:lnTo>
                    <a:pt x="1753" y="78"/>
                  </a:lnTo>
                  <a:lnTo>
                    <a:pt x="1747" y="72"/>
                  </a:lnTo>
                  <a:lnTo>
                    <a:pt x="1740" y="64"/>
                  </a:lnTo>
                  <a:lnTo>
                    <a:pt x="1732" y="57"/>
                  </a:lnTo>
                  <a:lnTo>
                    <a:pt x="1724" y="51"/>
                  </a:lnTo>
                  <a:lnTo>
                    <a:pt x="1716" y="45"/>
                  </a:lnTo>
                  <a:lnTo>
                    <a:pt x="1708" y="39"/>
                  </a:lnTo>
                  <a:lnTo>
                    <a:pt x="1699" y="33"/>
                  </a:lnTo>
                  <a:lnTo>
                    <a:pt x="1691" y="29"/>
                  </a:lnTo>
                  <a:lnTo>
                    <a:pt x="1682" y="23"/>
                  </a:lnTo>
                  <a:lnTo>
                    <a:pt x="1672" y="20"/>
                  </a:lnTo>
                  <a:lnTo>
                    <a:pt x="1653" y="12"/>
                  </a:lnTo>
                  <a:lnTo>
                    <a:pt x="1643" y="10"/>
                  </a:lnTo>
                  <a:lnTo>
                    <a:pt x="1632" y="6"/>
                  </a:lnTo>
                  <a:lnTo>
                    <a:pt x="1621" y="4"/>
                  </a:lnTo>
                  <a:lnTo>
                    <a:pt x="1610" y="3"/>
                  </a:lnTo>
                  <a:lnTo>
                    <a:pt x="1598" y="2"/>
                  </a:lnTo>
                  <a:lnTo>
                    <a:pt x="1587" y="1"/>
                  </a:lnTo>
                  <a:lnTo>
                    <a:pt x="1563" y="0"/>
                  </a:lnTo>
                  <a:lnTo>
                    <a:pt x="1318" y="0"/>
                  </a:lnTo>
                  <a:lnTo>
                    <a:pt x="1318" y="729"/>
                  </a:lnTo>
                  <a:lnTo>
                    <a:pt x="1426" y="729"/>
                  </a:lnTo>
                  <a:lnTo>
                    <a:pt x="1426" y="406"/>
                  </a:lnTo>
                  <a:lnTo>
                    <a:pt x="1508" y="406"/>
                  </a:lnTo>
                  <a:lnTo>
                    <a:pt x="1515" y="407"/>
                  </a:lnTo>
                  <a:lnTo>
                    <a:pt x="1521" y="407"/>
                  </a:lnTo>
                  <a:lnTo>
                    <a:pt x="1528" y="409"/>
                  </a:lnTo>
                  <a:lnTo>
                    <a:pt x="1535" y="411"/>
                  </a:lnTo>
                  <a:lnTo>
                    <a:pt x="1542" y="415"/>
                  </a:lnTo>
                  <a:lnTo>
                    <a:pt x="1549" y="418"/>
                  </a:lnTo>
                  <a:lnTo>
                    <a:pt x="1554" y="423"/>
                  </a:lnTo>
                  <a:lnTo>
                    <a:pt x="1561" y="427"/>
                  </a:lnTo>
                  <a:lnTo>
                    <a:pt x="1567" y="433"/>
                  </a:lnTo>
                  <a:lnTo>
                    <a:pt x="1573" y="440"/>
                  </a:lnTo>
                  <a:lnTo>
                    <a:pt x="1579" y="446"/>
                  </a:lnTo>
                  <a:lnTo>
                    <a:pt x="1581" y="450"/>
                  </a:lnTo>
                  <a:lnTo>
                    <a:pt x="1585" y="453"/>
                  </a:lnTo>
                  <a:lnTo>
                    <a:pt x="1590" y="462"/>
                  </a:lnTo>
                  <a:lnTo>
                    <a:pt x="1596" y="470"/>
                  </a:lnTo>
                  <a:lnTo>
                    <a:pt x="1606" y="490"/>
                  </a:lnTo>
                  <a:lnTo>
                    <a:pt x="1645" y="568"/>
                  </a:lnTo>
                  <a:lnTo>
                    <a:pt x="1682" y="645"/>
                  </a:lnTo>
                  <a:lnTo>
                    <a:pt x="1689" y="656"/>
                  </a:lnTo>
                  <a:lnTo>
                    <a:pt x="1697" y="665"/>
                  </a:lnTo>
                  <a:lnTo>
                    <a:pt x="1705" y="674"/>
                  </a:lnTo>
                  <a:lnTo>
                    <a:pt x="1713" y="681"/>
                  </a:lnTo>
                  <a:lnTo>
                    <a:pt x="1721" y="689"/>
                  </a:lnTo>
                  <a:lnTo>
                    <a:pt x="1729" y="696"/>
                  </a:lnTo>
                  <a:lnTo>
                    <a:pt x="1738" y="702"/>
                  </a:lnTo>
                  <a:lnTo>
                    <a:pt x="1747" y="707"/>
                  </a:lnTo>
                  <a:lnTo>
                    <a:pt x="1756" y="713"/>
                  </a:lnTo>
                  <a:lnTo>
                    <a:pt x="1765" y="717"/>
                  </a:lnTo>
                  <a:lnTo>
                    <a:pt x="1775" y="721"/>
                  </a:lnTo>
                  <a:lnTo>
                    <a:pt x="1784" y="723"/>
                  </a:lnTo>
                  <a:lnTo>
                    <a:pt x="1795" y="725"/>
                  </a:lnTo>
                  <a:lnTo>
                    <a:pt x="1806" y="728"/>
                  </a:lnTo>
                  <a:lnTo>
                    <a:pt x="1816" y="729"/>
                  </a:lnTo>
                  <a:lnTo>
                    <a:pt x="1827" y="729"/>
                  </a:lnTo>
                  <a:lnTo>
                    <a:pt x="1849" y="729"/>
                  </a:lnTo>
                  <a:close/>
                  <a:moveTo>
                    <a:pt x="1677" y="190"/>
                  </a:moveTo>
                  <a:lnTo>
                    <a:pt x="1675" y="201"/>
                  </a:lnTo>
                  <a:lnTo>
                    <a:pt x="1674" y="213"/>
                  </a:lnTo>
                  <a:lnTo>
                    <a:pt x="1672" y="219"/>
                  </a:lnTo>
                  <a:lnTo>
                    <a:pt x="1671" y="225"/>
                  </a:lnTo>
                  <a:lnTo>
                    <a:pt x="1666" y="236"/>
                  </a:lnTo>
                  <a:lnTo>
                    <a:pt x="1661" y="246"/>
                  </a:lnTo>
                  <a:lnTo>
                    <a:pt x="1654" y="257"/>
                  </a:lnTo>
                  <a:lnTo>
                    <a:pt x="1646" y="266"/>
                  </a:lnTo>
                  <a:lnTo>
                    <a:pt x="1641" y="272"/>
                  </a:lnTo>
                  <a:lnTo>
                    <a:pt x="1637" y="276"/>
                  </a:lnTo>
                  <a:lnTo>
                    <a:pt x="1628" y="285"/>
                  </a:lnTo>
                  <a:lnTo>
                    <a:pt x="1618" y="292"/>
                  </a:lnTo>
                  <a:lnTo>
                    <a:pt x="1606" y="299"/>
                  </a:lnTo>
                  <a:lnTo>
                    <a:pt x="1595" y="305"/>
                  </a:lnTo>
                  <a:lnTo>
                    <a:pt x="1589" y="307"/>
                  </a:lnTo>
                  <a:lnTo>
                    <a:pt x="1584" y="309"/>
                  </a:lnTo>
                  <a:lnTo>
                    <a:pt x="1578" y="310"/>
                  </a:lnTo>
                  <a:lnTo>
                    <a:pt x="1571" y="311"/>
                  </a:lnTo>
                  <a:lnTo>
                    <a:pt x="1559" y="314"/>
                  </a:lnTo>
                  <a:lnTo>
                    <a:pt x="1545" y="314"/>
                  </a:lnTo>
                  <a:lnTo>
                    <a:pt x="1426" y="314"/>
                  </a:lnTo>
                  <a:lnTo>
                    <a:pt x="1426" y="91"/>
                  </a:lnTo>
                  <a:lnTo>
                    <a:pt x="1545" y="91"/>
                  </a:lnTo>
                  <a:lnTo>
                    <a:pt x="1559" y="91"/>
                  </a:lnTo>
                  <a:lnTo>
                    <a:pt x="1570" y="92"/>
                  </a:lnTo>
                  <a:lnTo>
                    <a:pt x="1583" y="94"/>
                  </a:lnTo>
                  <a:lnTo>
                    <a:pt x="1594" y="98"/>
                  </a:lnTo>
                  <a:lnTo>
                    <a:pt x="1605" y="101"/>
                  </a:lnTo>
                  <a:lnTo>
                    <a:pt x="1615" y="105"/>
                  </a:lnTo>
                  <a:lnTo>
                    <a:pt x="1626" y="110"/>
                  </a:lnTo>
                  <a:lnTo>
                    <a:pt x="1635" y="116"/>
                  </a:lnTo>
                  <a:lnTo>
                    <a:pt x="1645" y="123"/>
                  </a:lnTo>
                  <a:lnTo>
                    <a:pt x="1649" y="127"/>
                  </a:lnTo>
                  <a:lnTo>
                    <a:pt x="1653" y="131"/>
                  </a:lnTo>
                  <a:lnTo>
                    <a:pt x="1660" y="139"/>
                  </a:lnTo>
                  <a:lnTo>
                    <a:pt x="1663" y="144"/>
                  </a:lnTo>
                  <a:lnTo>
                    <a:pt x="1666" y="148"/>
                  </a:lnTo>
                  <a:lnTo>
                    <a:pt x="1671" y="157"/>
                  </a:lnTo>
                  <a:lnTo>
                    <a:pt x="1672" y="163"/>
                  </a:lnTo>
                  <a:lnTo>
                    <a:pt x="1673" y="167"/>
                  </a:lnTo>
                  <a:lnTo>
                    <a:pt x="1675" y="179"/>
                  </a:lnTo>
                  <a:lnTo>
                    <a:pt x="1677" y="184"/>
                  </a:lnTo>
                  <a:lnTo>
                    <a:pt x="1677" y="190"/>
                  </a:lnTo>
                  <a:close/>
                  <a:moveTo>
                    <a:pt x="2586" y="0"/>
                  </a:moveTo>
                  <a:lnTo>
                    <a:pt x="2470" y="0"/>
                  </a:lnTo>
                  <a:lnTo>
                    <a:pt x="2246" y="620"/>
                  </a:lnTo>
                  <a:lnTo>
                    <a:pt x="2020" y="0"/>
                  </a:lnTo>
                  <a:lnTo>
                    <a:pt x="1902" y="0"/>
                  </a:lnTo>
                  <a:lnTo>
                    <a:pt x="2173" y="729"/>
                  </a:lnTo>
                  <a:lnTo>
                    <a:pt x="2317" y="729"/>
                  </a:lnTo>
                  <a:lnTo>
                    <a:pt x="2586" y="0"/>
                  </a:lnTo>
                  <a:close/>
                  <a:moveTo>
                    <a:pt x="3148" y="91"/>
                  </a:moveTo>
                  <a:lnTo>
                    <a:pt x="3148" y="0"/>
                  </a:lnTo>
                  <a:lnTo>
                    <a:pt x="2734" y="0"/>
                  </a:lnTo>
                  <a:lnTo>
                    <a:pt x="2734" y="729"/>
                  </a:lnTo>
                  <a:lnTo>
                    <a:pt x="3146" y="729"/>
                  </a:lnTo>
                  <a:lnTo>
                    <a:pt x="3146" y="635"/>
                  </a:lnTo>
                  <a:lnTo>
                    <a:pt x="2841" y="635"/>
                  </a:lnTo>
                  <a:lnTo>
                    <a:pt x="2841" y="396"/>
                  </a:lnTo>
                  <a:lnTo>
                    <a:pt x="3121" y="396"/>
                  </a:lnTo>
                  <a:lnTo>
                    <a:pt x="3121" y="302"/>
                  </a:lnTo>
                  <a:lnTo>
                    <a:pt x="2841" y="302"/>
                  </a:lnTo>
                  <a:lnTo>
                    <a:pt x="2841" y="91"/>
                  </a:lnTo>
                  <a:lnTo>
                    <a:pt x="3148" y="91"/>
                  </a:lnTo>
                  <a:close/>
                  <a:moveTo>
                    <a:pt x="3935" y="0"/>
                  </a:moveTo>
                  <a:lnTo>
                    <a:pt x="3812" y="0"/>
                  </a:lnTo>
                  <a:lnTo>
                    <a:pt x="3592" y="327"/>
                  </a:lnTo>
                  <a:lnTo>
                    <a:pt x="3372" y="0"/>
                  </a:lnTo>
                  <a:lnTo>
                    <a:pt x="3249" y="0"/>
                  </a:lnTo>
                  <a:lnTo>
                    <a:pt x="3538" y="428"/>
                  </a:lnTo>
                  <a:lnTo>
                    <a:pt x="3538" y="729"/>
                  </a:lnTo>
                  <a:lnTo>
                    <a:pt x="3646" y="729"/>
                  </a:lnTo>
                  <a:lnTo>
                    <a:pt x="3646" y="428"/>
                  </a:lnTo>
                  <a:lnTo>
                    <a:pt x="3935" y="0"/>
                  </a:lnTo>
                  <a:close/>
                  <a:moveTo>
                    <a:pt x="4659" y="368"/>
                  </a:moveTo>
                  <a:lnTo>
                    <a:pt x="4659" y="348"/>
                  </a:lnTo>
                  <a:lnTo>
                    <a:pt x="4658" y="330"/>
                  </a:lnTo>
                  <a:lnTo>
                    <a:pt x="4656" y="311"/>
                  </a:lnTo>
                  <a:lnTo>
                    <a:pt x="4653" y="294"/>
                  </a:lnTo>
                  <a:lnTo>
                    <a:pt x="4650" y="276"/>
                  </a:lnTo>
                  <a:lnTo>
                    <a:pt x="4646" y="260"/>
                  </a:lnTo>
                  <a:lnTo>
                    <a:pt x="4641" y="243"/>
                  </a:lnTo>
                  <a:lnTo>
                    <a:pt x="4635" y="227"/>
                  </a:lnTo>
                  <a:lnTo>
                    <a:pt x="4629" y="211"/>
                  </a:lnTo>
                  <a:lnTo>
                    <a:pt x="4622" y="195"/>
                  </a:lnTo>
                  <a:lnTo>
                    <a:pt x="4614" y="180"/>
                  </a:lnTo>
                  <a:lnTo>
                    <a:pt x="4606" y="165"/>
                  </a:lnTo>
                  <a:lnTo>
                    <a:pt x="4596" y="150"/>
                  </a:lnTo>
                  <a:lnTo>
                    <a:pt x="4591" y="144"/>
                  </a:lnTo>
                  <a:lnTo>
                    <a:pt x="4585" y="137"/>
                  </a:lnTo>
                  <a:lnTo>
                    <a:pt x="4575" y="123"/>
                  </a:lnTo>
                  <a:lnTo>
                    <a:pt x="4563" y="110"/>
                  </a:lnTo>
                  <a:lnTo>
                    <a:pt x="4550" y="96"/>
                  </a:lnTo>
                  <a:lnTo>
                    <a:pt x="4538" y="84"/>
                  </a:lnTo>
                  <a:lnTo>
                    <a:pt x="4524" y="73"/>
                  </a:lnTo>
                  <a:lnTo>
                    <a:pt x="4510" y="62"/>
                  </a:lnTo>
                  <a:lnTo>
                    <a:pt x="4495" y="51"/>
                  </a:lnTo>
                  <a:lnTo>
                    <a:pt x="4480" y="42"/>
                  </a:lnTo>
                  <a:lnTo>
                    <a:pt x="4465" y="35"/>
                  </a:lnTo>
                  <a:lnTo>
                    <a:pt x="4449" y="27"/>
                  </a:lnTo>
                  <a:lnTo>
                    <a:pt x="4432" y="21"/>
                  </a:lnTo>
                  <a:lnTo>
                    <a:pt x="4417" y="15"/>
                  </a:lnTo>
                  <a:lnTo>
                    <a:pt x="4400" y="11"/>
                  </a:lnTo>
                  <a:lnTo>
                    <a:pt x="4381" y="6"/>
                  </a:lnTo>
                  <a:lnTo>
                    <a:pt x="4363" y="3"/>
                  </a:lnTo>
                  <a:lnTo>
                    <a:pt x="4345" y="2"/>
                  </a:lnTo>
                  <a:lnTo>
                    <a:pt x="4326" y="0"/>
                  </a:lnTo>
                  <a:lnTo>
                    <a:pt x="4307" y="0"/>
                  </a:lnTo>
                  <a:lnTo>
                    <a:pt x="4047" y="0"/>
                  </a:lnTo>
                  <a:lnTo>
                    <a:pt x="4047" y="729"/>
                  </a:lnTo>
                  <a:lnTo>
                    <a:pt x="4307" y="729"/>
                  </a:lnTo>
                  <a:lnTo>
                    <a:pt x="4326" y="729"/>
                  </a:lnTo>
                  <a:lnTo>
                    <a:pt x="4345" y="728"/>
                  </a:lnTo>
                  <a:lnTo>
                    <a:pt x="4363" y="725"/>
                  </a:lnTo>
                  <a:lnTo>
                    <a:pt x="4381" y="722"/>
                  </a:lnTo>
                  <a:lnTo>
                    <a:pt x="4400" y="719"/>
                  </a:lnTo>
                  <a:lnTo>
                    <a:pt x="4417" y="714"/>
                  </a:lnTo>
                  <a:lnTo>
                    <a:pt x="4432" y="708"/>
                  </a:lnTo>
                  <a:lnTo>
                    <a:pt x="4449" y="702"/>
                  </a:lnTo>
                  <a:lnTo>
                    <a:pt x="4465" y="695"/>
                  </a:lnTo>
                  <a:lnTo>
                    <a:pt x="4480" y="687"/>
                  </a:lnTo>
                  <a:lnTo>
                    <a:pt x="4495" y="678"/>
                  </a:lnTo>
                  <a:lnTo>
                    <a:pt x="4510" y="669"/>
                  </a:lnTo>
                  <a:lnTo>
                    <a:pt x="4524" y="658"/>
                  </a:lnTo>
                  <a:lnTo>
                    <a:pt x="4538" y="647"/>
                  </a:lnTo>
                  <a:lnTo>
                    <a:pt x="4550" y="635"/>
                  </a:lnTo>
                  <a:lnTo>
                    <a:pt x="4563" y="622"/>
                  </a:lnTo>
                  <a:lnTo>
                    <a:pt x="4575" y="609"/>
                  </a:lnTo>
                  <a:lnTo>
                    <a:pt x="4585" y="596"/>
                  </a:lnTo>
                  <a:lnTo>
                    <a:pt x="4596" y="581"/>
                  </a:lnTo>
                  <a:lnTo>
                    <a:pt x="4606" y="568"/>
                  </a:lnTo>
                  <a:lnTo>
                    <a:pt x="4609" y="560"/>
                  </a:lnTo>
                  <a:lnTo>
                    <a:pt x="4614" y="553"/>
                  </a:lnTo>
                  <a:lnTo>
                    <a:pt x="4622" y="539"/>
                  </a:lnTo>
                  <a:lnTo>
                    <a:pt x="4629" y="523"/>
                  </a:lnTo>
                  <a:lnTo>
                    <a:pt x="4635" y="507"/>
                  </a:lnTo>
                  <a:lnTo>
                    <a:pt x="4641" y="491"/>
                  </a:lnTo>
                  <a:lnTo>
                    <a:pt x="4646" y="474"/>
                  </a:lnTo>
                  <a:lnTo>
                    <a:pt x="4650" y="458"/>
                  </a:lnTo>
                  <a:lnTo>
                    <a:pt x="4653" y="441"/>
                  </a:lnTo>
                  <a:lnTo>
                    <a:pt x="4656" y="423"/>
                  </a:lnTo>
                  <a:lnTo>
                    <a:pt x="4658" y="405"/>
                  </a:lnTo>
                  <a:lnTo>
                    <a:pt x="4659" y="387"/>
                  </a:lnTo>
                  <a:lnTo>
                    <a:pt x="4659" y="368"/>
                  </a:lnTo>
                  <a:close/>
                  <a:moveTo>
                    <a:pt x="4553" y="368"/>
                  </a:moveTo>
                  <a:lnTo>
                    <a:pt x="4553" y="381"/>
                  </a:lnTo>
                  <a:lnTo>
                    <a:pt x="4551" y="395"/>
                  </a:lnTo>
                  <a:lnTo>
                    <a:pt x="4550" y="408"/>
                  </a:lnTo>
                  <a:lnTo>
                    <a:pt x="4548" y="420"/>
                  </a:lnTo>
                  <a:lnTo>
                    <a:pt x="4546" y="434"/>
                  </a:lnTo>
                  <a:lnTo>
                    <a:pt x="4544" y="446"/>
                  </a:lnTo>
                  <a:lnTo>
                    <a:pt x="4539" y="459"/>
                  </a:lnTo>
                  <a:lnTo>
                    <a:pt x="4536" y="470"/>
                  </a:lnTo>
                  <a:lnTo>
                    <a:pt x="4531" y="482"/>
                  </a:lnTo>
                  <a:lnTo>
                    <a:pt x="4527" y="494"/>
                  </a:lnTo>
                  <a:lnTo>
                    <a:pt x="4521" y="505"/>
                  </a:lnTo>
                  <a:lnTo>
                    <a:pt x="4514" y="515"/>
                  </a:lnTo>
                  <a:lnTo>
                    <a:pt x="4507" y="526"/>
                  </a:lnTo>
                  <a:lnTo>
                    <a:pt x="4500" y="536"/>
                  </a:lnTo>
                  <a:lnTo>
                    <a:pt x="4494" y="546"/>
                  </a:lnTo>
                  <a:lnTo>
                    <a:pt x="4485" y="555"/>
                  </a:lnTo>
                  <a:lnTo>
                    <a:pt x="4477" y="566"/>
                  </a:lnTo>
                  <a:lnTo>
                    <a:pt x="4468" y="575"/>
                  </a:lnTo>
                  <a:lnTo>
                    <a:pt x="4457" y="584"/>
                  </a:lnTo>
                  <a:lnTo>
                    <a:pt x="4448" y="591"/>
                  </a:lnTo>
                  <a:lnTo>
                    <a:pt x="4438" y="598"/>
                  </a:lnTo>
                  <a:lnTo>
                    <a:pt x="4428" y="605"/>
                  </a:lnTo>
                  <a:lnTo>
                    <a:pt x="4417" y="611"/>
                  </a:lnTo>
                  <a:lnTo>
                    <a:pt x="4406" y="616"/>
                  </a:lnTo>
                  <a:lnTo>
                    <a:pt x="4395" y="621"/>
                  </a:lnTo>
                  <a:lnTo>
                    <a:pt x="4383" y="624"/>
                  </a:lnTo>
                  <a:lnTo>
                    <a:pt x="4371" y="627"/>
                  </a:lnTo>
                  <a:lnTo>
                    <a:pt x="4359" y="631"/>
                  </a:lnTo>
                  <a:lnTo>
                    <a:pt x="4346" y="633"/>
                  </a:lnTo>
                  <a:lnTo>
                    <a:pt x="4334" y="634"/>
                  </a:lnTo>
                  <a:lnTo>
                    <a:pt x="4320" y="635"/>
                  </a:lnTo>
                  <a:lnTo>
                    <a:pt x="4307" y="635"/>
                  </a:lnTo>
                  <a:lnTo>
                    <a:pt x="4156" y="635"/>
                  </a:lnTo>
                  <a:lnTo>
                    <a:pt x="4156" y="93"/>
                  </a:lnTo>
                  <a:lnTo>
                    <a:pt x="4307" y="93"/>
                  </a:lnTo>
                  <a:lnTo>
                    <a:pt x="4320" y="93"/>
                  </a:lnTo>
                  <a:lnTo>
                    <a:pt x="4334" y="94"/>
                  </a:lnTo>
                  <a:lnTo>
                    <a:pt x="4346" y="95"/>
                  </a:lnTo>
                  <a:lnTo>
                    <a:pt x="4359" y="98"/>
                  </a:lnTo>
                  <a:lnTo>
                    <a:pt x="4371" y="101"/>
                  </a:lnTo>
                  <a:lnTo>
                    <a:pt x="4383" y="104"/>
                  </a:lnTo>
                  <a:lnTo>
                    <a:pt x="4395" y="109"/>
                  </a:lnTo>
                  <a:lnTo>
                    <a:pt x="4406" y="113"/>
                  </a:lnTo>
                  <a:lnTo>
                    <a:pt x="4417" y="119"/>
                  </a:lnTo>
                  <a:lnTo>
                    <a:pt x="4428" y="126"/>
                  </a:lnTo>
                  <a:lnTo>
                    <a:pt x="4438" y="132"/>
                  </a:lnTo>
                  <a:lnTo>
                    <a:pt x="4443" y="136"/>
                  </a:lnTo>
                  <a:lnTo>
                    <a:pt x="4448" y="140"/>
                  </a:lnTo>
                  <a:lnTo>
                    <a:pt x="4457" y="148"/>
                  </a:lnTo>
                  <a:lnTo>
                    <a:pt x="4468" y="157"/>
                  </a:lnTo>
                  <a:lnTo>
                    <a:pt x="4477" y="166"/>
                  </a:lnTo>
                  <a:lnTo>
                    <a:pt x="4485" y="176"/>
                  </a:lnTo>
                  <a:lnTo>
                    <a:pt x="4494" y="186"/>
                  </a:lnTo>
                  <a:lnTo>
                    <a:pt x="4500" y="197"/>
                  </a:lnTo>
                  <a:lnTo>
                    <a:pt x="4507" y="208"/>
                  </a:lnTo>
                  <a:lnTo>
                    <a:pt x="4514" y="218"/>
                  </a:lnTo>
                  <a:lnTo>
                    <a:pt x="4521" y="229"/>
                  </a:lnTo>
                  <a:lnTo>
                    <a:pt x="4527" y="240"/>
                  </a:lnTo>
                  <a:lnTo>
                    <a:pt x="4531" y="252"/>
                  </a:lnTo>
                  <a:lnTo>
                    <a:pt x="4536" y="264"/>
                  </a:lnTo>
                  <a:lnTo>
                    <a:pt x="4539" y="275"/>
                  </a:lnTo>
                  <a:lnTo>
                    <a:pt x="4544" y="288"/>
                  </a:lnTo>
                  <a:lnTo>
                    <a:pt x="4546" y="301"/>
                  </a:lnTo>
                  <a:lnTo>
                    <a:pt x="4548" y="314"/>
                  </a:lnTo>
                  <a:lnTo>
                    <a:pt x="4550" y="327"/>
                  </a:lnTo>
                  <a:lnTo>
                    <a:pt x="4551" y="339"/>
                  </a:lnTo>
                  <a:lnTo>
                    <a:pt x="4553" y="354"/>
                  </a:lnTo>
                  <a:lnTo>
                    <a:pt x="4553" y="368"/>
                  </a:lnTo>
                  <a:close/>
                  <a:moveTo>
                    <a:pt x="5238" y="91"/>
                  </a:moveTo>
                  <a:lnTo>
                    <a:pt x="5238" y="0"/>
                  </a:lnTo>
                  <a:lnTo>
                    <a:pt x="4825" y="0"/>
                  </a:lnTo>
                  <a:lnTo>
                    <a:pt x="4825" y="729"/>
                  </a:lnTo>
                  <a:lnTo>
                    <a:pt x="5236" y="729"/>
                  </a:lnTo>
                  <a:lnTo>
                    <a:pt x="5236" y="635"/>
                  </a:lnTo>
                  <a:lnTo>
                    <a:pt x="4931" y="635"/>
                  </a:lnTo>
                  <a:lnTo>
                    <a:pt x="4931" y="396"/>
                  </a:lnTo>
                  <a:lnTo>
                    <a:pt x="5211" y="396"/>
                  </a:lnTo>
                  <a:lnTo>
                    <a:pt x="5211" y="302"/>
                  </a:lnTo>
                  <a:lnTo>
                    <a:pt x="4931" y="302"/>
                  </a:lnTo>
                  <a:lnTo>
                    <a:pt x="4931" y="91"/>
                  </a:lnTo>
                  <a:lnTo>
                    <a:pt x="5238" y="91"/>
                  </a:lnTo>
                  <a:close/>
                  <a:moveTo>
                    <a:pt x="6015" y="729"/>
                  </a:moveTo>
                  <a:lnTo>
                    <a:pt x="6015" y="0"/>
                  </a:lnTo>
                  <a:lnTo>
                    <a:pt x="5907" y="0"/>
                  </a:lnTo>
                  <a:lnTo>
                    <a:pt x="5907" y="584"/>
                  </a:lnTo>
                  <a:lnTo>
                    <a:pt x="5903" y="584"/>
                  </a:lnTo>
                  <a:lnTo>
                    <a:pt x="5583" y="0"/>
                  </a:lnTo>
                  <a:lnTo>
                    <a:pt x="5444" y="0"/>
                  </a:lnTo>
                  <a:lnTo>
                    <a:pt x="5444" y="729"/>
                  </a:lnTo>
                  <a:lnTo>
                    <a:pt x="5551" y="729"/>
                  </a:lnTo>
                  <a:lnTo>
                    <a:pt x="5551" y="144"/>
                  </a:lnTo>
                  <a:lnTo>
                    <a:pt x="5555" y="144"/>
                  </a:lnTo>
                  <a:lnTo>
                    <a:pt x="5876" y="729"/>
                  </a:lnTo>
                  <a:lnTo>
                    <a:pt x="6015" y="729"/>
                  </a:lnTo>
                  <a:close/>
                  <a:moveTo>
                    <a:pt x="6765" y="527"/>
                  </a:moveTo>
                  <a:lnTo>
                    <a:pt x="6765" y="0"/>
                  </a:lnTo>
                  <a:lnTo>
                    <a:pt x="6658" y="0"/>
                  </a:lnTo>
                  <a:lnTo>
                    <a:pt x="6658" y="527"/>
                  </a:lnTo>
                  <a:lnTo>
                    <a:pt x="6658" y="541"/>
                  </a:lnTo>
                  <a:lnTo>
                    <a:pt x="6655" y="554"/>
                  </a:lnTo>
                  <a:lnTo>
                    <a:pt x="6654" y="560"/>
                  </a:lnTo>
                  <a:lnTo>
                    <a:pt x="6653" y="566"/>
                  </a:lnTo>
                  <a:lnTo>
                    <a:pt x="6652" y="571"/>
                  </a:lnTo>
                  <a:lnTo>
                    <a:pt x="6650" y="577"/>
                  </a:lnTo>
                  <a:lnTo>
                    <a:pt x="6645" y="588"/>
                  </a:lnTo>
                  <a:lnTo>
                    <a:pt x="6640" y="598"/>
                  </a:lnTo>
                  <a:lnTo>
                    <a:pt x="6634" y="607"/>
                  </a:lnTo>
                  <a:lnTo>
                    <a:pt x="6626" y="615"/>
                  </a:lnTo>
                  <a:lnTo>
                    <a:pt x="6618" y="623"/>
                  </a:lnTo>
                  <a:lnTo>
                    <a:pt x="6609" y="630"/>
                  </a:lnTo>
                  <a:lnTo>
                    <a:pt x="6604" y="632"/>
                  </a:lnTo>
                  <a:lnTo>
                    <a:pt x="6600" y="635"/>
                  </a:lnTo>
                  <a:lnTo>
                    <a:pt x="6590" y="640"/>
                  </a:lnTo>
                  <a:lnTo>
                    <a:pt x="6578" y="643"/>
                  </a:lnTo>
                  <a:lnTo>
                    <a:pt x="6566" y="645"/>
                  </a:lnTo>
                  <a:lnTo>
                    <a:pt x="6553" y="648"/>
                  </a:lnTo>
                  <a:lnTo>
                    <a:pt x="6540" y="649"/>
                  </a:lnTo>
                  <a:lnTo>
                    <a:pt x="6517" y="649"/>
                  </a:lnTo>
                  <a:lnTo>
                    <a:pt x="6507" y="649"/>
                  </a:lnTo>
                  <a:lnTo>
                    <a:pt x="6498" y="648"/>
                  </a:lnTo>
                  <a:lnTo>
                    <a:pt x="6489" y="645"/>
                  </a:lnTo>
                  <a:lnTo>
                    <a:pt x="6482" y="643"/>
                  </a:lnTo>
                  <a:lnTo>
                    <a:pt x="6475" y="641"/>
                  </a:lnTo>
                  <a:lnTo>
                    <a:pt x="6468" y="638"/>
                  </a:lnTo>
                  <a:lnTo>
                    <a:pt x="6468" y="722"/>
                  </a:lnTo>
                  <a:lnTo>
                    <a:pt x="6477" y="728"/>
                  </a:lnTo>
                  <a:lnTo>
                    <a:pt x="6487" y="731"/>
                  </a:lnTo>
                  <a:lnTo>
                    <a:pt x="6498" y="734"/>
                  </a:lnTo>
                  <a:lnTo>
                    <a:pt x="6509" y="738"/>
                  </a:lnTo>
                  <a:lnTo>
                    <a:pt x="6523" y="740"/>
                  </a:lnTo>
                  <a:lnTo>
                    <a:pt x="6536" y="741"/>
                  </a:lnTo>
                  <a:lnTo>
                    <a:pt x="6551" y="742"/>
                  </a:lnTo>
                  <a:lnTo>
                    <a:pt x="6567" y="742"/>
                  </a:lnTo>
                  <a:lnTo>
                    <a:pt x="6578" y="742"/>
                  </a:lnTo>
                  <a:lnTo>
                    <a:pt x="6590" y="741"/>
                  </a:lnTo>
                  <a:lnTo>
                    <a:pt x="6600" y="740"/>
                  </a:lnTo>
                  <a:lnTo>
                    <a:pt x="6610" y="738"/>
                  </a:lnTo>
                  <a:lnTo>
                    <a:pt x="6630" y="733"/>
                  </a:lnTo>
                  <a:lnTo>
                    <a:pt x="6641" y="730"/>
                  </a:lnTo>
                  <a:lnTo>
                    <a:pt x="6650" y="726"/>
                  </a:lnTo>
                  <a:lnTo>
                    <a:pt x="6659" y="722"/>
                  </a:lnTo>
                  <a:lnTo>
                    <a:pt x="6667" y="717"/>
                  </a:lnTo>
                  <a:lnTo>
                    <a:pt x="6676" y="713"/>
                  </a:lnTo>
                  <a:lnTo>
                    <a:pt x="6684" y="707"/>
                  </a:lnTo>
                  <a:lnTo>
                    <a:pt x="6692" y="702"/>
                  </a:lnTo>
                  <a:lnTo>
                    <a:pt x="6700" y="695"/>
                  </a:lnTo>
                  <a:lnTo>
                    <a:pt x="6706" y="688"/>
                  </a:lnTo>
                  <a:lnTo>
                    <a:pt x="6713" y="680"/>
                  </a:lnTo>
                  <a:lnTo>
                    <a:pt x="6720" y="674"/>
                  </a:lnTo>
                  <a:lnTo>
                    <a:pt x="6726" y="666"/>
                  </a:lnTo>
                  <a:lnTo>
                    <a:pt x="6731" y="658"/>
                  </a:lnTo>
                  <a:lnTo>
                    <a:pt x="6737" y="649"/>
                  </a:lnTo>
                  <a:lnTo>
                    <a:pt x="6742" y="641"/>
                  </a:lnTo>
                  <a:lnTo>
                    <a:pt x="6745" y="632"/>
                  </a:lnTo>
                  <a:lnTo>
                    <a:pt x="6753" y="613"/>
                  </a:lnTo>
                  <a:lnTo>
                    <a:pt x="6755" y="604"/>
                  </a:lnTo>
                  <a:lnTo>
                    <a:pt x="6759" y="594"/>
                  </a:lnTo>
                  <a:lnTo>
                    <a:pt x="6761" y="584"/>
                  </a:lnTo>
                  <a:lnTo>
                    <a:pt x="6762" y="572"/>
                  </a:lnTo>
                  <a:lnTo>
                    <a:pt x="6763" y="562"/>
                  </a:lnTo>
                  <a:lnTo>
                    <a:pt x="6764" y="551"/>
                  </a:lnTo>
                  <a:lnTo>
                    <a:pt x="6765" y="540"/>
                  </a:lnTo>
                  <a:lnTo>
                    <a:pt x="6765" y="527"/>
                  </a:lnTo>
                  <a:close/>
                  <a:moveTo>
                    <a:pt x="7628" y="729"/>
                  </a:moveTo>
                  <a:lnTo>
                    <a:pt x="7307" y="0"/>
                  </a:lnTo>
                  <a:lnTo>
                    <a:pt x="7205" y="0"/>
                  </a:lnTo>
                  <a:lnTo>
                    <a:pt x="6884" y="729"/>
                  </a:lnTo>
                  <a:lnTo>
                    <a:pt x="7000" y="729"/>
                  </a:lnTo>
                  <a:lnTo>
                    <a:pt x="7076" y="542"/>
                  </a:lnTo>
                  <a:lnTo>
                    <a:pt x="7436" y="542"/>
                  </a:lnTo>
                  <a:lnTo>
                    <a:pt x="7512" y="729"/>
                  </a:lnTo>
                  <a:lnTo>
                    <a:pt x="7628" y="729"/>
                  </a:lnTo>
                  <a:close/>
                  <a:moveTo>
                    <a:pt x="7402" y="459"/>
                  </a:moveTo>
                  <a:lnTo>
                    <a:pt x="7111" y="459"/>
                  </a:lnTo>
                  <a:lnTo>
                    <a:pt x="7256" y="100"/>
                  </a:lnTo>
                  <a:lnTo>
                    <a:pt x="7402" y="4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RGB_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24200" y="4038600"/>
            <a:ext cx="2603500" cy="1064086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3810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43000"/>
            <a:ext cx="8207375" cy="1295400"/>
          </a:xfrm>
        </p:spPr>
        <p:txBody>
          <a:bodyPr/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632075"/>
            <a:ext cx="8207375" cy="949325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25475" indent="-265113">
              <a:defRPr/>
            </a:lvl2pPr>
            <a:lvl3pPr marL="900113" indent="-274638">
              <a:defRPr/>
            </a:lvl3pPr>
            <a:lvl4pPr marL="1165225" indent="-265113">
              <a:defRPr/>
            </a:lvl4pPr>
            <a:lvl5pPr marL="1346200" indent="-1809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135896-443F-4544-B6F1-7517F77824BF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369-19E2-4791-B101-DB9661BC3DF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2250" cy="4392612"/>
          </a:xfrm>
        </p:spPr>
        <p:txBody>
          <a:bodyPr/>
          <a:lstStyle>
            <a:lvl1pPr>
              <a:defRPr sz="2200"/>
            </a:lvl1pPr>
            <a:lvl2pPr marL="625475" indent="-265113">
              <a:defRPr sz="2000"/>
            </a:lvl2pPr>
            <a:lvl3pPr marL="900113" indent="-274638">
              <a:defRPr sz="1800"/>
            </a:lvl3pPr>
            <a:lvl4pPr marL="1165225" indent="-265113">
              <a:defRPr sz="1600"/>
            </a:lvl4pPr>
            <a:lvl5pPr marL="14303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484313"/>
            <a:ext cx="4033838" cy="43926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10C5BB-0625-4D6C-B50B-E59D43538913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7374-414B-4D0D-9853-A8432DB798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20F32F-4D5B-4D47-9A01-B27431B02251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74A-68A3-4748-9195-F5D2476522EF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1752E5-19AD-4F6D-B50A-9D98F21736A0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E04AA-1142-47DD-90A6-607B23348ECC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8DE38-50E3-425B-ACDF-4AC9E2443813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8B681-2CC6-44B1-93C6-7D39F9444A47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561138"/>
            <a:ext cx="9144000" cy="2968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073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184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89713"/>
            <a:ext cx="1090613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F8883D5A-7385-4269-9D87-04BF44B6FBC3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6597650"/>
            <a:ext cx="1079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28B6E41-5D14-4BD8-B322-AC61B067EABD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5867400" y="6324600"/>
            <a:ext cx="2773363" cy="104775"/>
            <a:chOff x="340" y="3906"/>
            <a:chExt cx="1747" cy="66"/>
          </a:xfrm>
        </p:grpSpPr>
        <p:sp>
          <p:nvSpPr>
            <p:cNvPr id="1051" name="Freeform 27"/>
            <p:cNvSpPr>
              <a:spLocks noEditPoints="1"/>
            </p:cNvSpPr>
            <p:nvPr userDrawn="1"/>
          </p:nvSpPr>
          <p:spPr bwMode="auto">
            <a:xfrm>
              <a:off x="1040" y="3906"/>
              <a:ext cx="1047" cy="66"/>
            </a:xfrm>
            <a:custGeom>
              <a:avLst/>
              <a:gdLst/>
              <a:ahLst/>
              <a:cxnLst>
                <a:cxn ang="0">
                  <a:pos x="0" y="715"/>
                </a:cxn>
                <a:cxn ang="0">
                  <a:pos x="988" y="328"/>
                </a:cxn>
                <a:cxn ang="0">
                  <a:pos x="2035" y="15"/>
                </a:cxn>
                <a:cxn ang="0">
                  <a:pos x="2305" y="715"/>
                </a:cxn>
                <a:cxn ang="0">
                  <a:pos x="2998" y="575"/>
                </a:cxn>
                <a:cxn ang="0">
                  <a:pos x="2968" y="715"/>
                </a:cxn>
                <a:cxn ang="0">
                  <a:pos x="3630" y="715"/>
                </a:cxn>
                <a:cxn ang="0">
                  <a:pos x="4594" y="161"/>
                </a:cxn>
                <a:cxn ang="0">
                  <a:pos x="4382" y="8"/>
                </a:cxn>
                <a:cxn ang="0">
                  <a:pos x="4106" y="61"/>
                </a:cxn>
                <a:cxn ang="0">
                  <a:pos x="3977" y="289"/>
                </a:cxn>
                <a:cxn ang="0">
                  <a:pos x="4019" y="568"/>
                </a:cxn>
                <a:cxn ang="0">
                  <a:pos x="4231" y="722"/>
                </a:cxn>
                <a:cxn ang="0">
                  <a:pos x="4507" y="669"/>
                </a:cxn>
                <a:cxn ang="0">
                  <a:pos x="4638" y="441"/>
                </a:cxn>
                <a:cxn ang="0">
                  <a:pos x="4514" y="497"/>
                </a:cxn>
                <a:cxn ang="0">
                  <a:pos x="4381" y="628"/>
                </a:cxn>
                <a:cxn ang="0">
                  <a:pos x="4190" y="608"/>
                </a:cxn>
                <a:cxn ang="0">
                  <a:pos x="4084" y="448"/>
                </a:cxn>
                <a:cxn ang="0">
                  <a:pos x="4099" y="233"/>
                </a:cxn>
                <a:cxn ang="0">
                  <a:pos x="4233" y="102"/>
                </a:cxn>
                <a:cxn ang="0">
                  <a:pos x="4422" y="122"/>
                </a:cxn>
                <a:cxn ang="0">
                  <a:pos x="4528" y="282"/>
                </a:cxn>
                <a:cxn ang="0">
                  <a:pos x="4939" y="715"/>
                </a:cxn>
                <a:cxn ang="0">
                  <a:pos x="5189" y="715"/>
                </a:cxn>
                <a:cxn ang="0">
                  <a:pos x="6393" y="15"/>
                </a:cxn>
                <a:cxn ang="0">
                  <a:pos x="6057" y="153"/>
                </a:cxn>
                <a:cxn ang="0">
                  <a:pos x="7590" y="715"/>
                </a:cxn>
                <a:cxn ang="0">
                  <a:pos x="7148" y="715"/>
                </a:cxn>
                <a:cxn ang="0">
                  <a:pos x="8228" y="15"/>
                </a:cxn>
                <a:cxn ang="0">
                  <a:pos x="8727" y="715"/>
                </a:cxn>
                <a:cxn ang="0">
                  <a:pos x="9110" y="456"/>
                </a:cxn>
                <a:cxn ang="0">
                  <a:pos x="9699" y="15"/>
                </a:cxn>
                <a:cxn ang="0">
                  <a:pos x="10970" y="326"/>
                </a:cxn>
                <a:cxn ang="0">
                  <a:pos x="10862" y="83"/>
                </a:cxn>
                <a:cxn ang="0">
                  <a:pos x="10596" y="3"/>
                </a:cxn>
                <a:cxn ang="0">
                  <a:pos x="10364" y="133"/>
                </a:cxn>
                <a:cxn ang="0">
                  <a:pos x="10301" y="404"/>
                </a:cxn>
                <a:cxn ang="0">
                  <a:pos x="10408" y="647"/>
                </a:cxn>
                <a:cxn ang="0">
                  <a:pos x="10674" y="726"/>
                </a:cxn>
                <a:cxn ang="0">
                  <a:pos x="10906" y="595"/>
                </a:cxn>
                <a:cxn ang="0">
                  <a:pos x="10866" y="365"/>
                </a:cxn>
                <a:cxn ang="0">
                  <a:pos x="10805" y="561"/>
                </a:cxn>
                <a:cxn ang="0">
                  <a:pos x="10635" y="638"/>
                </a:cxn>
                <a:cxn ang="0">
                  <a:pos x="10465" y="561"/>
                </a:cxn>
                <a:cxn ang="0">
                  <a:pos x="10403" y="365"/>
                </a:cxn>
                <a:cxn ang="0">
                  <a:pos x="10465" y="171"/>
                </a:cxn>
                <a:cxn ang="0">
                  <a:pos x="10635" y="92"/>
                </a:cxn>
                <a:cxn ang="0">
                  <a:pos x="10805" y="171"/>
                </a:cxn>
                <a:cxn ang="0">
                  <a:pos x="10866" y="365"/>
                </a:cxn>
                <a:cxn ang="0">
                  <a:pos x="11455" y="377"/>
                </a:cxn>
                <a:cxn ang="0">
                  <a:pos x="11231" y="231"/>
                </a:cxn>
                <a:cxn ang="0">
                  <a:pos x="11230" y="136"/>
                </a:cxn>
                <a:cxn ang="0">
                  <a:pos x="11356" y="92"/>
                </a:cxn>
                <a:cxn ang="0">
                  <a:pos x="11311" y="1"/>
                </a:cxn>
                <a:cxn ang="0">
                  <a:pos x="11148" y="74"/>
                </a:cxn>
                <a:cxn ang="0">
                  <a:pos x="11111" y="227"/>
                </a:cxn>
                <a:cxn ang="0">
                  <a:pos x="11276" y="383"/>
                </a:cxn>
                <a:cxn ang="0">
                  <a:pos x="11409" y="505"/>
                </a:cxn>
                <a:cxn ang="0">
                  <a:pos x="11320" y="631"/>
                </a:cxn>
                <a:cxn ang="0">
                  <a:pos x="11129" y="604"/>
                </a:cxn>
                <a:cxn ang="0">
                  <a:pos x="11308" y="725"/>
                </a:cxn>
                <a:cxn ang="0">
                  <a:pos x="11467" y="653"/>
                </a:cxn>
              </a:cxnLst>
              <a:rect l="0" t="0" r="r" b="b"/>
              <a:pathLst>
                <a:path w="11514" h="728">
                  <a:moveTo>
                    <a:pt x="545" y="715"/>
                  </a:moveTo>
                  <a:lnTo>
                    <a:pt x="545" y="15"/>
                  </a:lnTo>
                  <a:lnTo>
                    <a:pt x="441" y="15"/>
                  </a:lnTo>
                  <a:lnTo>
                    <a:pt x="441" y="301"/>
                  </a:lnTo>
                  <a:lnTo>
                    <a:pt x="102" y="301"/>
                  </a:lnTo>
                  <a:lnTo>
                    <a:pt x="102" y="15"/>
                  </a:lnTo>
                  <a:lnTo>
                    <a:pt x="0" y="15"/>
                  </a:lnTo>
                  <a:lnTo>
                    <a:pt x="0" y="715"/>
                  </a:lnTo>
                  <a:lnTo>
                    <a:pt x="102" y="715"/>
                  </a:lnTo>
                  <a:lnTo>
                    <a:pt x="102" y="391"/>
                  </a:lnTo>
                  <a:lnTo>
                    <a:pt x="441" y="391"/>
                  </a:lnTo>
                  <a:lnTo>
                    <a:pt x="441" y="715"/>
                  </a:lnTo>
                  <a:lnTo>
                    <a:pt x="545" y="715"/>
                  </a:lnTo>
                  <a:close/>
                  <a:moveTo>
                    <a:pt x="1316" y="15"/>
                  </a:moveTo>
                  <a:lnTo>
                    <a:pt x="1199" y="15"/>
                  </a:lnTo>
                  <a:lnTo>
                    <a:pt x="988" y="328"/>
                  </a:lnTo>
                  <a:lnTo>
                    <a:pt x="779" y="15"/>
                  </a:lnTo>
                  <a:lnTo>
                    <a:pt x="661" y="15"/>
                  </a:lnTo>
                  <a:lnTo>
                    <a:pt x="936" y="427"/>
                  </a:lnTo>
                  <a:lnTo>
                    <a:pt x="936" y="715"/>
                  </a:lnTo>
                  <a:lnTo>
                    <a:pt x="1039" y="715"/>
                  </a:lnTo>
                  <a:lnTo>
                    <a:pt x="1039" y="427"/>
                  </a:lnTo>
                  <a:lnTo>
                    <a:pt x="1316" y="15"/>
                  </a:lnTo>
                  <a:close/>
                  <a:moveTo>
                    <a:pt x="2035" y="15"/>
                  </a:moveTo>
                  <a:lnTo>
                    <a:pt x="1926" y="15"/>
                  </a:lnTo>
                  <a:lnTo>
                    <a:pt x="1710" y="610"/>
                  </a:lnTo>
                  <a:lnTo>
                    <a:pt x="1496" y="15"/>
                  </a:lnTo>
                  <a:lnTo>
                    <a:pt x="1384" y="15"/>
                  </a:lnTo>
                  <a:lnTo>
                    <a:pt x="1642" y="715"/>
                  </a:lnTo>
                  <a:lnTo>
                    <a:pt x="1780" y="715"/>
                  </a:lnTo>
                  <a:lnTo>
                    <a:pt x="2035" y="15"/>
                  </a:lnTo>
                  <a:close/>
                  <a:moveTo>
                    <a:pt x="2305" y="715"/>
                  </a:moveTo>
                  <a:lnTo>
                    <a:pt x="2305" y="15"/>
                  </a:lnTo>
                  <a:lnTo>
                    <a:pt x="2203" y="15"/>
                  </a:lnTo>
                  <a:lnTo>
                    <a:pt x="2203" y="715"/>
                  </a:lnTo>
                  <a:lnTo>
                    <a:pt x="2305" y="715"/>
                  </a:lnTo>
                  <a:close/>
                  <a:moveTo>
                    <a:pt x="3101" y="715"/>
                  </a:moveTo>
                  <a:lnTo>
                    <a:pt x="3101" y="15"/>
                  </a:lnTo>
                  <a:lnTo>
                    <a:pt x="2998" y="15"/>
                  </a:lnTo>
                  <a:lnTo>
                    <a:pt x="2998" y="575"/>
                  </a:lnTo>
                  <a:lnTo>
                    <a:pt x="2993" y="575"/>
                  </a:lnTo>
                  <a:lnTo>
                    <a:pt x="2689" y="15"/>
                  </a:lnTo>
                  <a:lnTo>
                    <a:pt x="2556" y="15"/>
                  </a:lnTo>
                  <a:lnTo>
                    <a:pt x="2556" y="715"/>
                  </a:lnTo>
                  <a:lnTo>
                    <a:pt x="2658" y="715"/>
                  </a:lnTo>
                  <a:lnTo>
                    <a:pt x="2658" y="153"/>
                  </a:lnTo>
                  <a:lnTo>
                    <a:pt x="2662" y="153"/>
                  </a:lnTo>
                  <a:lnTo>
                    <a:pt x="2968" y="715"/>
                  </a:lnTo>
                  <a:lnTo>
                    <a:pt x="3101" y="715"/>
                  </a:lnTo>
                  <a:close/>
                  <a:moveTo>
                    <a:pt x="3886" y="15"/>
                  </a:moveTo>
                  <a:lnTo>
                    <a:pt x="3776" y="15"/>
                  </a:lnTo>
                  <a:lnTo>
                    <a:pt x="3562" y="610"/>
                  </a:lnTo>
                  <a:lnTo>
                    <a:pt x="3348" y="15"/>
                  </a:lnTo>
                  <a:lnTo>
                    <a:pt x="3235" y="15"/>
                  </a:lnTo>
                  <a:lnTo>
                    <a:pt x="3494" y="715"/>
                  </a:lnTo>
                  <a:lnTo>
                    <a:pt x="3630" y="715"/>
                  </a:lnTo>
                  <a:lnTo>
                    <a:pt x="3886" y="15"/>
                  </a:lnTo>
                  <a:close/>
                  <a:moveTo>
                    <a:pt x="4643" y="365"/>
                  </a:moveTo>
                  <a:lnTo>
                    <a:pt x="4642" y="326"/>
                  </a:lnTo>
                  <a:lnTo>
                    <a:pt x="4638" y="290"/>
                  </a:lnTo>
                  <a:lnTo>
                    <a:pt x="4631" y="255"/>
                  </a:lnTo>
                  <a:lnTo>
                    <a:pt x="4621" y="222"/>
                  </a:lnTo>
                  <a:lnTo>
                    <a:pt x="4609" y="191"/>
                  </a:lnTo>
                  <a:lnTo>
                    <a:pt x="4594" y="161"/>
                  </a:lnTo>
                  <a:lnTo>
                    <a:pt x="4577" y="134"/>
                  </a:lnTo>
                  <a:lnTo>
                    <a:pt x="4558" y="108"/>
                  </a:lnTo>
                  <a:lnTo>
                    <a:pt x="4534" y="83"/>
                  </a:lnTo>
                  <a:lnTo>
                    <a:pt x="4507" y="61"/>
                  </a:lnTo>
                  <a:lnTo>
                    <a:pt x="4479" y="43"/>
                  </a:lnTo>
                  <a:lnTo>
                    <a:pt x="4448" y="28"/>
                  </a:lnTo>
                  <a:lnTo>
                    <a:pt x="4416" y="17"/>
                  </a:lnTo>
                  <a:lnTo>
                    <a:pt x="4382" y="8"/>
                  </a:lnTo>
                  <a:lnTo>
                    <a:pt x="4346" y="3"/>
                  </a:lnTo>
                  <a:lnTo>
                    <a:pt x="4307" y="2"/>
                  </a:lnTo>
                  <a:lnTo>
                    <a:pt x="4268" y="3"/>
                  </a:lnTo>
                  <a:lnTo>
                    <a:pt x="4231" y="8"/>
                  </a:lnTo>
                  <a:lnTo>
                    <a:pt x="4197" y="17"/>
                  </a:lnTo>
                  <a:lnTo>
                    <a:pt x="4164" y="28"/>
                  </a:lnTo>
                  <a:lnTo>
                    <a:pt x="4134" y="43"/>
                  </a:lnTo>
                  <a:lnTo>
                    <a:pt x="4106" y="61"/>
                  </a:lnTo>
                  <a:lnTo>
                    <a:pt x="4080" y="83"/>
                  </a:lnTo>
                  <a:lnTo>
                    <a:pt x="4056" y="108"/>
                  </a:lnTo>
                  <a:lnTo>
                    <a:pt x="4037" y="133"/>
                  </a:lnTo>
                  <a:lnTo>
                    <a:pt x="4019" y="161"/>
                  </a:lnTo>
                  <a:lnTo>
                    <a:pt x="4004" y="190"/>
                  </a:lnTo>
                  <a:lnTo>
                    <a:pt x="3992" y="221"/>
                  </a:lnTo>
                  <a:lnTo>
                    <a:pt x="3984" y="255"/>
                  </a:lnTo>
                  <a:lnTo>
                    <a:pt x="3977" y="289"/>
                  </a:lnTo>
                  <a:lnTo>
                    <a:pt x="3973" y="326"/>
                  </a:lnTo>
                  <a:lnTo>
                    <a:pt x="3972" y="365"/>
                  </a:lnTo>
                  <a:lnTo>
                    <a:pt x="3973" y="404"/>
                  </a:lnTo>
                  <a:lnTo>
                    <a:pt x="3977" y="441"/>
                  </a:lnTo>
                  <a:lnTo>
                    <a:pt x="3984" y="475"/>
                  </a:lnTo>
                  <a:lnTo>
                    <a:pt x="3993" y="509"/>
                  </a:lnTo>
                  <a:lnTo>
                    <a:pt x="4005" y="539"/>
                  </a:lnTo>
                  <a:lnTo>
                    <a:pt x="4019" y="568"/>
                  </a:lnTo>
                  <a:lnTo>
                    <a:pt x="4037" y="596"/>
                  </a:lnTo>
                  <a:lnTo>
                    <a:pt x="4056" y="621"/>
                  </a:lnTo>
                  <a:lnTo>
                    <a:pt x="4080" y="647"/>
                  </a:lnTo>
                  <a:lnTo>
                    <a:pt x="4106" y="669"/>
                  </a:lnTo>
                  <a:lnTo>
                    <a:pt x="4134" y="687"/>
                  </a:lnTo>
                  <a:lnTo>
                    <a:pt x="4164" y="701"/>
                  </a:lnTo>
                  <a:lnTo>
                    <a:pt x="4197" y="713"/>
                  </a:lnTo>
                  <a:lnTo>
                    <a:pt x="4231" y="722"/>
                  </a:lnTo>
                  <a:lnTo>
                    <a:pt x="4268" y="726"/>
                  </a:lnTo>
                  <a:lnTo>
                    <a:pt x="4307" y="728"/>
                  </a:lnTo>
                  <a:lnTo>
                    <a:pt x="4346" y="726"/>
                  </a:lnTo>
                  <a:lnTo>
                    <a:pt x="4382" y="722"/>
                  </a:lnTo>
                  <a:lnTo>
                    <a:pt x="4416" y="713"/>
                  </a:lnTo>
                  <a:lnTo>
                    <a:pt x="4448" y="701"/>
                  </a:lnTo>
                  <a:lnTo>
                    <a:pt x="4479" y="687"/>
                  </a:lnTo>
                  <a:lnTo>
                    <a:pt x="4507" y="669"/>
                  </a:lnTo>
                  <a:lnTo>
                    <a:pt x="4534" y="647"/>
                  </a:lnTo>
                  <a:lnTo>
                    <a:pt x="4558" y="621"/>
                  </a:lnTo>
                  <a:lnTo>
                    <a:pt x="4577" y="595"/>
                  </a:lnTo>
                  <a:lnTo>
                    <a:pt x="4594" y="568"/>
                  </a:lnTo>
                  <a:lnTo>
                    <a:pt x="4609" y="539"/>
                  </a:lnTo>
                  <a:lnTo>
                    <a:pt x="4621" y="508"/>
                  </a:lnTo>
                  <a:lnTo>
                    <a:pt x="4631" y="475"/>
                  </a:lnTo>
                  <a:lnTo>
                    <a:pt x="4638" y="441"/>
                  </a:lnTo>
                  <a:lnTo>
                    <a:pt x="4642" y="404"/>
                  </a:lnTo>
                  <a:lnTo>
                    <a:pt x="4643" y="365"/>
                  </a:lnTo>
                  <a:close/>
                  <a:moveTo>
                    <a:pt x="4537" y="365"/>
                  </a:moveTo>
                  <a:lnTo>
                    <a:pt x="4536" y="394"/>
                  </a:lnTo>
                  <a:lnTo>
                    <a:pt x="4534" y="422"/>
                  </a:lnTo>
                  <a:lnTo>
                    <a:pt x="4528" y="448"/>
                  </a:lnTo>
                  <a:lnTo>
                    <a:pt x="4522" y="473"/>
                  </a:lnTo>
                  <a:lnTo>
                    <a:pt x="4514" y="497"/>
                  </a:lnTo>
                  <a:lnTo>
                    <a:pt x="4504" y="519"/>
                  </a:lnTo>
                  <a:lnTo>
                    <a:pt x="4492" y="540"/>
                  </a:lnTo>
                  <a:lnTo>
                    <a:pt x="4477" y="561"/>
                  </a:lnTo>
                  <a:lnTo>
                    <a:pt x="4460" y="579"/>
                  </a:lnTo>
                  <a:lnTo>
                    <a:pt x="4443" y="594"/>
                  </a:lnTo>
                  <a:lnTo>
                    <a:pt x="4424" y="608"/>
                  </a:lnTo>
                  <a:lnTo>
                    <a:pt x="4403" y="619"/>
                  </a:lnTo>
                  <a:lnTo>
                    <a:pt x="4381" y="628"/>
                  </a:lnTo>
                  <a:lnTo>
                    <a:pt x="4358" y="634"/>
                  </a:lnTo>
                  <a:lnTo>
                    <a:pt x="4333" y="637"/>
                  </a:lnTo>
                  <a:lnTo>
                    <a:pt x="4307" y="638"/>
                  </a:lnTo>
                  <a:lnTo>
                    <a:pt x="4281" y="637"/>
                  </a:lnTo>
                  <a:lnTo>
                    <a:pt x="4256" y="634"/>
                  </a:lnTo>
                  <a:lnTo>
                    <a:pt x="4232" y="628"/>
                  </a:lnTo>
                  <a:lnTo>
                    <a:pt x="4211" y="619"/>
                  </a:lnTo>
                  <a:lnTo>
                    <a:pt x="4190" y="608"/>
                  </a:lnTo>
                  <a:lnTo>
                    <a:pt x="4171" y="594"/>
                  </a:lnTo>
                  <a:lnTo>
                    <a:pt x="4153" y="579"/>
                  </a:lnTo>
                  <a:lnTo>
                    <a:pt x="4137" y="561"/>
                  </a:lnTo>
                  <a:lnTo>
                    <a:pt x="4122" y="540"/>
                  </a:lnTo>
                  <a:lnTo>
                    <a:pt x="4110" y="519"/>
                  </a:lnTo>
                  <a:lnTo>
                    <a:pt x="4099" y="497"/>
                  </a:lnTo>
                  <a:lnTo>
                    <a:pt x="4091" y="473"/>
                  </a:lnTo>
                  <a:lnTo>
                    <a:pt x="4084" y="448"/>
                  </a:lnTo>
                  <a:lnTo>
                    <a:pt x="4079" y="422"/>
                  </a:lnTo>
                  <a:lnTo>
                    <a:pt x="4077" y="394"/>
                  </a:lnTo>
                  <a:lnTo>
                    <a:pt x="4076" y="365"/>
                  </a:lnTo>
                  <a:lnTo>
                    <a:pt x="4077" y="336"/>
                  </a:lnTo>
                  <a:lnTo>
                    <a:pt x="4079" y="309"/>
                  </a:lnTo>
                  <a:lnTo>
                    <a:pt x="4084" y="282"/>
                  </a:lnTo>
                  <a:lnTo>
                    <a:pt x="4091" y="257"/>
                  </a:lnTo>
                  <a:lnTo>
                    <a:pt x="4099" y="233"/>
                  </a:lnTo>
                  <a:lnTo>
                    <a:pt x="4110" y="212"/>
                  </a:lnTo>
                  <a:lnTo>
                    <a:pt x="4122" y="190"/>
                  </a:lnTo>
                  <a:lnTo>
                    <a:pt x="4137" y="171"/>
                  </a:lnTo>
                  <a:lnTo>
                    <a:pt x="4153" y="152"/>
                  </a:lnTo>
                  <a:lnTo>
                    <a:pt x="4172" y="136"/>
                  </a:lnTo>
                  <a:lnTo>
                    <a:pt x="4190" y="122"/>
                  </a:lnTo>
                  <a:lnTo>
                    <a:pt x="4211" y="111"/>
                  </a:lnTo>
                  <a:lnTo>
                    <a:pt x="4233" y="102"/>
                  </a:lnTo>
                  <a:lnTo>
                    <a:pt x="4256" y="96"/>
                  </a:lnTo>
                  <a:lnTo>
                    <a:pt x="4281" y="93"/>
                  </a:lnTo>
                  <a:lnTo>
                    <a:pt x="4307" y="92"/>
                  </a:lnTo>
                  <a:lnTo>
                    <a:pt x="4333" y="93"/>
                  </a:lnTo>
                  <a:lnTo>
                    <a:pt x="4358" y="96"/>
                  </a:lnTo>
                  <a:lnTo>
                    <a:pt x="4380" y="102"/>
                  </a:lnTo>
                  <a:lnTo>
                    <a:pt x="4402" y="111"/>
                  </a:lnTo>
                  <a:lnTo>
                    <a:pt x="4422" y="122"/>
                  </a:lnTo>
                  <a:lnTo>
                    <a:pt x="4442" y="136"/>
                  </a:lnTo>
                  <a:lnTo>
                    <a:pt x="4460" y="152"/>
                  </a:lnTo>
                  <a:lnTo>
                    <a:pt x="4477" y="171"/>
                  </a:lnTo>
                  <a:lnTo>
                    <a:pt x="4492" y="190"/>
                  </a:lnTo>
                  <a:lnTo>
                    <a:pt x="4504" y="212"/>
                  </a:lnTo>
                  <a:lnTo>
                    <a:pt x="4514" y="233"/>
                  </a:lnTo>
                  <a:lnTo>
                    <a:pt x="4522" y="257"/>
                  </a:lnTo>
                  <a:lnTo>
                    <a:pt x="4528" y="282"/>
                  </a:lnTo>
                  <a:lnTo>
                    <a:pt x="4534" y="309"/>
                  </a:lnTo>
                  <a:lnTo>
                    <a:pt x="4536" y="336"/>
                  </a:lnTo>
                  <a:lnTo>
                    <a:pt x="4537" y="365"/>
                  </a:lnTo>
                  <a:close/>
                  <a:moveTo>
                    <a:pt x="4939" y="715"/>
                  </a:moveTo>
                  <a:lnTo>
                    <a:pt x="4939" y="15"/>
                  </a:lnTo>
                  <a:lnTo>
                    <a:pt x="4838" y="15"/>
                  </a:lnTo>
                  <a:lnTo>
                    <a:pt x="4838" y="715"/>
                  </a:lnTo>
                  <a:lnTo>
                    <a:pt x="4939" y="715"/>
                  </a:lnTo>
                  <a:close/>
                  <a:moveTo>
                    <a:pt x="5734" y="715"/>
                  </a:moveTo>
                  <a:lnTo>
                    <a:pt x="5734" y="15"/>
                  </a:lnTo>
                  <a:lnTo>
                    <a:pt x="5631" y="15"/>
                  </a:lnTo>
                  <a:lnTo>
                    <a:pt x="5631" y="575"/>
                  </a:lnTo>
                  <a:lnTo>
                    <a:pt x="5627" y="575"/>
                  </a:lnTo>
                  <a:lnTo>
                    <a:pt x="5322" y="15"/>
                  </a:lnTo>
                  <a:lnTo>
                    <a:pt x="5189" y="15"/>
                  </a:lnTo>
                  <a:lnTo>
                    <a:pt x="5189" y="715"/>
                  </a:lnTo>
                  <a:lnTo>
                    <a:pt x="5292" y="715"/>
                  </a:lnTo>
                  <a:lnTo>
                    <a:pt x="5292" y="153"/>
                  </a:lnTo>
                  <a:lnTo>
                    <a:pt x="5295" y="153"/>
                  </a:lnTo>
                  <a:lnTo>
                    <a:pt x="5601" y="715"/>
                  </a:lnTo>
                  <a:lnTo>
                    <a:pt x="5734" y="715"/>
                  </a:lnTo>
                  <a:close/>
                  <a:moveTo>
                    <a:pt x="6496" y="715"/>
                  </a:moveTo>
                  <a:lnTo>
                    <a:pt x="6496" y="15"/>
                  </a:lnTo>
                  <a:lnTo>
                    <a:pt x="6393" y="15"/>
                  </a:lnTo>
                  <a:lnTo>
                    <a:pt x="6393" y="575"/>
                  </a:lnTo>
                  <a:lnTo>
                    <a:pt x="6390" y="575"/>
                  </a:lnTo>
                  <a:lnTo>
                    <a:pt x="6085" y="15"/>
                  </a:lnTo>
                  <a:lnTo>
                    <a:pt x="5952" y="15"/>
                  </a:lnTo>
                  <a:lnTo>
                    <a:pt x="5952" y="715"/>
                  </a:lnTo>
                  <a:lnTo>
                    <a:pt x="6055" y="715"/>
                  </a:lnTo>
                  <a:lnTo>
                    <a:pt x="6055" y="153"/>
                  </a:lnTo>
                  <a:lnTo>
                    <a:pt x="6057" y="153"/>
                  </a:lnTo>
                  <a:lnTo>
                    <a:pt x="6363" y="715"/>
                  </a:lnTo>
                  <a:lnTo>
                    <a:pt x="6496" y="715"/>
                  </a:lnTo>
                  <a:close/>
                  <a:moveTo>
                    <a:pt x="6829" y="715"/>
                  </a:moveTo>
                  <a:lnTo>
                    <a:pt x="6829" y="15"/>
                  </a:lnTo>
                  <a:lnTo>
                    <a:pt x="6727" y="15"/>
                  </a:lnTo>
                  <a:lnTo>
                    <a:pt x="6727" y="715"/>
                  </a:lnTo>
                  <a:lnTo>
                    <a:pt x="6829" y="715"/>
                  </a:lnTo>
                  <a:close/>
                  <a:moveTo>
                    <a:pt x="7590" y="715"/>
                  </a:moveTo>
                  <a:lnTo>
                    <a:pt x="7590" y="15"/>
                  </a:lnTo>
                  <a:lnTo>
                    <a:pt x="7487" y="15"/>
                  </a:lnTo>
                  <a:lnTo>
                    <a:pt x="7487" y="575"/>
                  </a:lnTo>
                  <a:lnTo>
                    <a:pt x="7483" y="575"/>
                  </a:lnTo>
                  <a:lnTo>
                    <a:pt x="7178" y="15"/>
                  </a:lnTo>
                  <a:lnTo>
                    <a:pt x="7045" y="15"/>
                  </a:lnTo>
                  <a:lnTo>
                    <a:pt x="7045" y="715"/>
                  </a:lnTo>
                  <a:lnTo>
                    <a:pt x="7148" y="715"/>
                  </a:lnTo>
                  <a:lnTo>
                    <a:pt x="7148" y="153"/>
                  </a:lnTo>
                  <a:lnTo>
                    <a:pt x="7151" y="153"/>
                  </a:lnTo>
                  <a:lnTo>
                    <a:pt x="7457" y="715"/>
                  </a:lnTo>
                  <a:lnTo>
                    <a:pt x="7590" y="715"/>
                  </a:lnTo>
                  <a:close/>
                  <a:moveTo>
                    <a:pt x="8516" y="715"/>
                  </a:moveTo>
                  <a:lnTo>
                    <a:pt x="8516" y="625"/>
                  </a:lnTo>
                  <a:lnTo>
                    <a:pt x="8228" y="625"/>
                  </a:lnTo>
                  <a:lnTo>
                    <a:pt x="8228" y="15"/>
                  </a:lnTo>
                  <a:lnTo>
                    <a:pt x="8127" y="15"/>
                  </a:lnTo>
                  <a:lnTo>
                    <a:pt x="8127" y="715"/>
                  </a:lnTo>
                  <a:lnTo>
                    <a:pt x="8516" y="715"/>
                  </a:lnTo>
                  <a:close/>
                  <a:moveTo>
                    <a:pt x="9326" y="715"/>
                  </a:moveTo>
                  <a:lnTo>
                    <a:pt x="9020" y="15"/>
                  </a:lnTo>
                  <a:lnTo>
                    <a:pt x="8922" y="15"/>
                  </a:lnTo>
                  <a:lnTo>
                    <a:pt x="8617" y="715"/>
                  </a:lnTo>
                  <a:lnTo>
                    <a:pt x="8727" y="715"/>
                  </a:lnTo>
                  <a:lnTo>
                    <a:pt x="8799" y="536"/>
                  </a:lnTo>
                  <a:lnTo>
                    <a:pt x="9142" y="536"/>
                  </a:lnTo>
                  <a:lnTo>
                    <a:pt x="9216" y="715"/>
                  </a:lnTo>
                  <a:lnTo>
                    <a:pt x="9326" y="715"/>
                  </a:lnTo>
                  <a:close/>
                  <a:moveTo>
                    <a:pt x="9110" y="456"/>
                  </a:moveTo>
                  <a:lnTo>
                    <a:pt x="8833" y="456"/>
                  </a:lnTo>
                  <a:lnTo>
                    <a:pt x="8971" y="111"/>
                  </a:lnTo>
                  <a:lnTo>
                    <a:pt x="9110" y="456"/>
                  </a:lnTo>
                  <a:close/>
                  <a:moveTo>
                    <a:pt x="9559" y="715"/>
                  </a:moveTo>
                  <a:lnTo>
                    <a:pt x="9559" y="15"/>
                  </a:lnTo>
                  <a:lnTo>
                    <a:pt x="9457" y="15"/>
                  </a:lnTo>
                  <a:lnTo>
                    <a:pt x="9457" y="715"/>
                  </a:lnTo>
                  <a:lnTo>
                    <a:pt x="9559" y="715"/>
                  </a:lnTo>
                  <a:close/>
                  <a:moveTo>
                    <a:pt x="10228" y="102"/>
                  </a:moveTo>
                  <a:lnTo>
                    <a:pt x="10228" y="15"/>
                  </a:lnTo>
                  <a:lnTo>
                    <a:pt x="9699" y="15"/>
                  </a:lnTo>
                  <a:lnTo>
                    <a:pt x="9699" y="102"/>
                  </a:lnTo>
                  <a:lnTo>
                    <a:pt x="9913" y="102"/>
                  </a:lnTo>
                  <a:lnTo>
                    <a:pt x="9913" y="715"/>
                  </a:lnTo>
                  <a:lnTo>
                    <a:pt x="10015" y="715"/>
                  </a:lnTo>
                  <a:lnTo>
                    <a:pt x="10015" y="102"/>
                  </a:lnTo>
                  <a:lnTo>
                    <a:pt x="10228" y="102"/>
                  </a:lnTo>
                  <a:close/>
                  <a:moveTo>
                    <a:pt x="10971" y="365"/>
                  </a:moveTo>
                  <a:lnTo>
                    <a:pt x="10970" y="326"/>
                  </a:lnTo>
                  <a:lnTo>
                    <a:pt x="10965" y="290"/>
                  </a:lnTo>
                  <a:lnTo>
                    <a:pt x="10959" y="255"/>
                  </a:lnTo>
                  <a:lnTo>
                    <a:pt x="10949" y="222"/>
                  </a:lnTo>
                  <a:lnTo>
                    <a:pt x="10937" y="191"/>
                  </a:lnTo>
                  <a:lnTo>
                    <a:pt x="10922" y="161"/>
                  </a:lnTo>
                  <a:lnTo>
                    <a:pt x="10906" y="134"/>
                  </a:lnTo>
                  <a:lnTo>
                    <a:pt x="10885" y="108"/>
                  </a:lnTo>
                  <a:lnTo>
                    <a:pt x="10862" y="83"/>
                  </a:lnTo>
                  <a:lnTo>
                    <a:pt x="10836" y="61"/>
                  </a:lnTo>
                  <a:lnTo>
                    <a:pt x="10808" y="43"/>
                  </a:lnTo>
                  <a:lnTo>
                    <a:pt x="10777" y="28"/>
                  </a:lnTo>
                  <a:lnTo>
                    <a:pt x="10745" y="17"/>
                  </a:lnTo>
                  <a:lnTo>
                    <a:pt x="10710" y="8"/>
                  </a:lnTo>
                  <a:lnTo>
                    <a:pt x="10674" y="3"/>
                  </a:lnTo>
                  <a:lnTo>
                    <a:pt x="10635" y="2"/>
                  </a:lnTo>
                  <a:lnTo>
                    <a:pt x="10596" y="3"/>
                  </a:lnTo>
                  <a:lnTo>
                    <a:pt x="10559" y="8"/>
                  </a:lnTo>
                  <a:lnTo>
                    <a:pt x="10524" y="17"/>
                  </a:lnTo>
                  <a:lnTo>
                    <a:pt x="10492" y="28"/>
                  </a:lnTo>
                  <a:lnTo>
                    <a:pt x="10462" y="43"/>
                  </a:lnTo>
                  <a:lnTo>
                    <a:pt x="10434" y="61"/>
                  </a:lnTo>
                  <a:lnTo>
                    <a:pt x="10408" y="83"/>
                  </a:lnTo>
                  <a:lnTo>
                    <a:pt x="10384" y="108"/>
                  </a:lnTo>
                  <a:lnTo>
                    <a:pt x="10364" y="133"/>
                  </a:lnTo>
                  <a:lnTo>
                    <a:pt x="10347" y="161"/>
                  </a:lnTo>
                  <a:lnTo>
                    <a:pt x="10332" y="190"/>
                  </a:lnTo>
                  <a:lnTo>
                    <a:pt x="10320" y="221"/>
                  </a:lnTo>
                  <a:lnTo>
                    <a:pt x="10311" y="255"/>
                  </a:lnTo>
                  <a:lnTo>
                    <a:pt x="10305" y="289"/>
                  </a:lnTo>
                  <a:lnTo>
                    <a:pt x="10301" y="326"/>
                  </a:lnTo>
                  <a:lnTo>
                    <a:pt x="10300" y="365"/>
                  </a:lnTo>
                  <a:lnTo>
                    <a:pt x="10301" y="404"/>
                  </a:lnTo>
                  <a:lnTo>
                    <a:pt x="10305" y="441"/>
                  </a:lnTo>
                  <a:lnTo>
                    <a:pt x="10311" y="475"/>
                  </a:lnTo>
                  <a:lnTo>
                    <a:pt x="10321" y="509"/>
                  </a:lnTo>
                  <a:lnTo>
                    <a:pt x="10333" y="539"/>
                  </a:lnTo>
                  <a:lnTo>
                    <a:pt x="10347" y="568"/>
                  </a:lnTo>
                  <a:lnTo>
                    <a:pt x="10364" y="596"/>
                  </a:lnTo>
                  <a:lnTo>
                    <a:pt x="10384" y="621"/>
                  </a:lnTo>
                  <a:lnTo>
                    <a:pt x="10408" y="647"/>
                  </a:lnTo>
                  <a:lnTo>
                    <a:pt x="10434" y="669"/>
                  </a:lnTo>
                  <a:lnTo>
                    <a:pt x="10462" y="687"/>
                  </a:lnTo>
                  <a:lnTo>
                    <a:pt x="10492" y="701"/>
                  </a:lnTo>
                  <a:lnTo>
                    <a:pt x="10524" y="713"/>
                  </a:lnTo>
                  <a:lnTo>
                    <a:pt x="10559" y="722"/>
                  </a:lnTo>
                  <a:lnTo>
                    <a:pt x="10596" y="726"/>
                  </a:lnTo>
                  <a:lnTo>
                    <a:pt x="10635" y="728"/>
                  </a:lnTo>
                  <a:lnTo>
                    <a:pt x="10674" y="726"/>
                  </a:lnTo>
                  <a:lnTo>
                    <a:pt x="10710" y="722"/>
                  </a:lnTo>
                  <a:lnTo>
                    <a:pt x="10745" y="713"/>
                  </a:lnTo>
                  <a:lnTo>
                    <a:pt x="10777" y="701"/>
                  </a:lnTo>
                  <a:lnTo>
                    <a:pt x="10808" y="687"/>
                  </a:lnTo>
                  <a:lnTo>
                    <a:pt x="10836" y="669"/>
                  </a:lnTo>
                  <a:lnTo>
                    <a:pt x="10862" y="647"/>
                  </a:lnTo>
                  <a:lnTo>
                    <a:pt x="10885" y="621"/>
                  </a:lnTo>
                  <a:lnTo>
                    <a:pt x="10906" y="595"/>
                  </a:lnTo>
                  <a:lnTo>
                    <a:pt x="10922" y="568"/>
                  </a:lnTo>
                  <a:lnTo>
                    <a:pt x="10937" y="539"/>
                  </a:lnTo>
                  <a:lnTo>
                    <a:pt x="10949" y="508"/>
                  </a:lnTo>
                  <a:lnTo>
                    <a:pt x="10959" y="475"/>
                  </a:lnTo>
                  <a:lnTo>
                    <a:pt x="10965" y="441"/>
                  </a:lnTo>
                  <a:lnTo>
                    <a:pt x="10970" y="404"/>
                  </a:lnTo>
                  <a:lnTo>
                    <a:pt x="10971" y="365"/>
                  </a:lnTo>
                  <a:close/>
                  <a:moveTo>
                    <a:pt x="10866" y="365"/>
                  </a:moveTo>
                  <a:lnTo>
                    <a:pt x="10865" y="394"/>
                  </a:lnTo>
                  <a:lnTo>
                    <a:pt x="10862" y="422"/>
                  </a:lnTo>
                  <a:lnTo>
                    <a:pt x="10857" y="448"/>
                  </a:lnTo>
                  <a:lnTo>
                    <a:pt x="10851" y="473"/>
                  </a:lnTo>
                  <a:lnTo>
                    <a:pt x="10842" y="497"/>
                  </a:lnTo>
                  <a:lnTo>
                    <a:pt x="10831" y="519"/>
                  </a:lnTo>
                  <a:lnTo>
                    <a:pt x="10819" y="540"/>
                  </a:lnTo>
                  <a:lnTo>
                    <a:pt x="10805" y="561"/>
                  </a:lnTo>
                  <a:lnTo>
                    <a:pt x="10788" y="579"/>
                  </a:lnTo>
                  <a:lnTo>
                    <a:pt x="10771" y="594"/>
                  </a:lnTo>
                  <a:lnTo>
                    <a:pt x="10751" y="608"/>
                  </a:lnTo>
                  <a:lnTo>
                    <a:pt x="10731" y="619"/>
                  </a:lnTo>
                  <a:lnTo>
                    <a:pt x="10709" y="628"/>
                  </a:lnTo>
                  <a:lnTo>
                    <a:pt x="10685" y="634"/>
                  </a:lnTo>
                  <a:lnTo>
                    <a:pt x="10661" y="637"/>
                  </a:lnTo>
                  <a:lnTo>
                    <a:pt x="10635" y="638"/>
                  </a:lnTo>
                  <a:lnTo>
                    <a:pt x="10609" y="637"/>
                  </a:lnTo>
                  <a:lnTo>
                    <a:pt x="10584" y="634"/>
                  </a:lnTo>
                  <a:lnTo>
                    <a:pt x="10561" y="628"/>
                  </a:lnTo>
                  <a:lnTo>
                    <a:pt x="10538" y="619"/>
                  </a:lnTo>
                  <a:lnTo>
                    <a:pt x="10518" y="608"/>
                  </a:lnTo>
                  <a:lnTo>
                    <a:pt x="10498" y="594"/>
                  </a:lnTo>
                  <a:lnTo>
                    <a:pt x="10481" y="579"/>
                  </a:lnTo>
                  <a:lnTo>
                    <a:pt x="10465" y="561"/>
                  </a:lnTo>
                  <a:lnTo>
                    <a:pt x="10451" y="540"/>
                  </a:lnTo>
                  <a:lnTo>
                    <a:pt x="10438" y="519"/>
                  </a:lnTo>
                  <a:lnTo>
                    <a:pt x="10427" y="497"/>
                  </a:lnTo>
                  <a:lnTo>
                    <a:pt x="10418" y="473"/>
                  </a:lnTo>
                  <a:lnTo>
                    <a:pt x="10412" y="448"/>
                  </a:lnTo>
                  <a:lnTo>
                    <a:pt x="10408" y="422"/>
                  </a:lnTo>
                  <a:lnTo>
                    <a:pt x="10404" y="394"/>
                  </a:lnTo>
                  <a:lnTo>
                    <a:pt x="10403" y="365"/>
                  </a:lnTo>
                  <a:lnTo>
                    <a:pt x="10404" y="336"/>
                  </a:lnTo>
                  <a:lnTo>
                    <a:pt x="10408" y="309"/>
                  </a:lnTo>
                  <a:lnTo>
                    <a:pt x="10412" y="282"/>
                  </a:lnTo>
                  <a:lnTo>
                    <a:pt x="10418" y="257"/>
                  </a:lnTo>
                  <a:lnTo>
                    <a:pt x="10427" y="233"/>
                  </a:lnTo>
                  <a:lnTo>
                    <a:pt x="10438" y="212"/>
                  </a:lnTo>
                  <a:lnTo>
                    <a:pt x="10451" y="190"/>
                  </a:lnTo>
                  <a:lnTo>
                    <a:pt x="10465" y="171"/>
                  </a:lnTo>
                  <a:lnTo>
                    <a:pt x="10481" y="152"/>
                  </a:lnTo>
                  <a:lnTo>
                    <a:pt x="10499" y="136"/>
                  </a:lnTo>
                  <a:lnTo>
                    <a:pt x="10518" y="122"/>
                  </a:lnTo>
                  <a:lnTo>
                    <a:pt x="10538" y="111"/>
                  </a:lnTo>
                  <a:lnTo>
                    <a:pt x="10561" y="102"/>
                  </a:lnTo>
                  <a:lnTo>
                    <a:pt x="10584" y="96"/>
                  </a:lnTo>
                  <a:lnTo>
                    <a:pt x="10609" y="93"/>
                  </a:lnTo>
                  <a:lnTo>
                    <a:pt x="10635" y="92"/>
                  </a:lnTo>
                  <a:lnTo>
                    <a:pt x="10661" y="93"/>
                  </a:lnTo>
                  <a:lnTo>
                    <a:pt x="10685" y="96"/>
                  </a:lnTo>
                  <a:lnTo>
                    <a:pt x="10708" y="102"/>
                  </a:lnTo>
                  <a:lnTo>
                    <a:pt x="10730" y="111"/>
                  </a:lnTo>
                  <a:lnTo>
                    <a:pt x="10750" y="122"/>
                  </a:lnTo>
                  <a:lnTo>
                    <a:pt x="10770" y="136"/>
                  </a:lnTo>
                  <a:lnTo>
                    <a:pt x="10788" y="152"/>
                  </a:lnTo>
                  <a:lnTo>
                    <a:pt x="10805" y="171"/>
                  </a:lnTo>
                  <a:lnTo>
                    <a:pt x="10819" y="190"/>
                  </a:lnTo>
                  <a:lnTo>
                    <a:pt x="10831" y="212"/>
                  </a:lnTo>
                  <a:lnTo>
                    <a:pt x="10842" y="233"/>
                  </a:lnTo>
                  <a:lnTo>
                    <a:pt x="10851" y="257"/>
                  </a:lnTo>
                  <a:lnTo>
                    <a:pt x="10857" y="282"/>
                  </a:lnTo>
                  <a:lnTo>
                    <a:pt x="10862" y="309"/>
                  </a:lnTo>
                  <a:lnTo>
                    <a:pt x="10865" y="336"/>
                  </a:lnTo>
                  <a:lnTo>
                    <a:pt x="10866" y="365"/>
                  </a:lnTo>
                  <a:close/>
                  <a:moveTo>
                    <a:pt x="11514" y="526"/>
                  </a:moveTo>
                  <a:lnTo>
                    <a:pt x="11513" y="501"/>
                  </a:lnTo>
                  <a:lnTo>
                    <a:pt x="11510" y="478"/>
                  </a:lnTo>
                  <a:lnTo>
                    <a:pt x="11504" y="456"/>
                  </a:lnTo>
                  <a:lnTo>
                    <a:pt x="11495" y="434"/>
                  </a:lnTo>
                  <a:lnTo>
                    <a:pt x="11484" y="415"/>
                  </a:lnTo>
                  <a:lnTo>
                    <a:pt x="11471" y="395"/>
                  </a:lnTo>
                  <a:lnTo>
                    <a:pt x="11455" y="377"/>
                  </a:lnTo>
                  <a:lnTo>
                    <a:pt x="11437" y="360"/>
                  </a:lnTo>
                  <a:lnTo>
                    <a:pt x="11417" y="347"/>
                  </a:lnTo>
                  <a:lnTo>
                    <a:pt x="11387" y="328"/>
                  </a:lnTo>
                  <a:lnTo>
                    <a:pt x="11291" y="274"/>
                  </a:lnTo>
                  <a:lnTo>
                    <a:pt x="11272" y="263"/>
                  </a:lnTo>
                  <a:lnTo>
                    <a:pt x="11256" y="253"/>
                  </a:lnTo>
                  <a:lnTo>
                    <a:pt x="11242" y="242"/>
                  </a:lnTo>
                  <a:lnTo>
                    <a:pt x="11231" y="231"/>
                  </a:lnTo>
                  <a:lnTo>
                    <a:pt x="11223" y="221"/>
                  </a:lnTo>
                  <a:lnTo>
                    <a:pt x="11216" y="211"/>
                  </a:lnTo>
                  <a:lnTo>
                    <a:pt x="11214" y="205"/>
                  </a:lnTo>
                  <a:lnTo>
                    <a:pt x="11212" y="200"/>
                  </a:lnTo>
                  <a:lnTo>
                    <a:pt x="11211" y="190"/>
                  </a:lnTo>
                  <a:lnTo>
                    <a:pt x="11213" y="171"/>
                  </a:lnTo>
                  <a:lnTo>
                    <a:pt x="11219" y="153"/>
                  </a:lnTo>
                  <a:lnTo>
                    <a:pt x="11230" y="136"/>
                  </a:lnTo>
                  <a:lnTo>
                    <a:pt x="11238" y="128"/>
                  </a:lnTo>
                  <a:lnTo>
                    <a:pt x="11245" y="121"/>
                  </a:lnTo>
                  <a:lnTo>
                    <a:pt x="11264" y="107"/>
                  </a:lnTo>
                  <a:lnTo>
                    <a:pt x="11273" y="101"/>
                  </a:lnTo>
                  <a:lnTo>
                    <a:pt x="11284" y="97"/>
                  </a:lnTo>
                  <a:lnTo>
                    <a:pt x="11307" y="92"/>
                  </a:lnTo>
                  <a:lnTo>
                    <a:pt x="11333" y="90"/>
                  </a:lnTo>
                  <a:lnTo>
                    <a:pt x="11356" y="92"/>
                  </a:lnTo>
                  <a:lnTo>
                    <a:pt x="11386" y="97"/>
                  </a:lnTo>
                  <a:lnTo>
                    <a:pt x="11471" y="122"/>
                  </a:lnTo>
                  <a:lnTo>
                    <a:pt x="11489" y="25"/>
                  </a:lnTo>
                  <a:lnTo>
                    <a:pt x="11450" y="14"/>
                  </a:lnTo>
                  <a:lnTo>
                    <a:pt x="11411" y="6"/>
                  </a:lnTo>
                  <a:lnTo>
                    <a:pt x="11372" y="1"/>
                  </a:lnTo>
                  <a:lnTo>
                    <a:pt x="11333" y="0"/>
                  </a:lnTo>
                  <a:lnTo>
                    <a:pt x="11311" y="1"/>
                  </a:lnTo>
                  <a:lnTo>
                    <a:pt x="11291" y="3"/>
                  </a:lnTo>
                  <a:lnTo>
                    <a:pt x="11270" y="6"/>
                  </a:lnTo>
                  <a:lnTo>
                    <a:pt x="11251" y="11"/>
                  </a:lnTo>
                  <a:lnTo>
                    <a:pt x="11214" y="26"/>
                  </a:lnTo>
                  <a:lnTo>
                    <a:pt x="11197" y="35"/>
                  </a:lnTo>
                  <a:lnTo>
                    <a:pt x="11179" y="46"/>
                  </a:lnTo>
                  <a:lnTo>
                    <a:pt x="11162" y="60"/>
                  </a:lnTo>
                  <a:lnTo>
                    <a:pt x="11148" y="74"/>
                  </a:lnTo>
                  <a:lnTo>
                    <a:pt x="11135" y="91"/>
                  </a:lnTo>
                  <a:lnTo>
                    <a:pt x="11124" y="109"/>
                  </a:lnTo>
                  <a:lnTo>
                    <a:pt x="11117" y="127"/>
                  </a:lnTo>
                  <a:lnTo>
                    <a:pt x="11111" y="147"/>
                  </a:lnTo>
                  <a:lnTo>
                    <a:pt x="11107" y="167"/>
                  </a:lnTo>
                  <a:lnTo>
                    <a:pt x="11106" y="190"/>
                  </a:lnTo>
                  <a:lnTo>
                    <a:pt x="11108" y="215"/>
                  </a:lnTo>
                  <a:lnTo>
                    <a:pt x="11111" y="227"/>
                  </a:lnTo>
                  <a:lnTo>
                    <a:pt x="11115" y="239"/>
                  </a:lnTo>
                  <a:lnTo>
                    <a:pt x="11125" y="262"/>
                  </a:lnTo>
                  <a:lnTo>
                    <a:pt x="11139" y="284"/>
                  </a:lnTo>
                  <a:lnTo>
                    <a:pt x="11158" y="306"/>
                  </a:lnTo>
                  <a:lnTo>
                    <a:pt x="11182" y="326"/>
                  </a:lnTo>
                  <a:lnTo>
                    <a:pt x="11209" y="346"/>
                  </a:lnTo>
                  <a:lnTo>
                    <a:pt x="11239" y="364"/>
                  </a:lnTo>
                  <a:lnTo>
                    <a:pt x="11276" y="383"/>
                  </a:lnTo>
                  <a:lnTo>
                    <a:pt x="11312" y="402"/>
                  </a:lnTo>
                  <a:lnTo>
                    <a:pt x="11352" y="428"/>
                  </a:lnTo>
                  <a:lnTo>
                    <a:pt x="11369" y="440"/>
                  </a:lnTo>
                  <a:lnTo>
                    <a:pt x="11380" y="451"/>
                  </a:lnTo>
                  <a:lnTo>
                    <a:pt x="11387" y="460"/>
                  </a:lnTo>
                  <a:lnTo>
                    <a:pt x="11393" y="469"/>
                  </a:lnTo>
                  <a:lnTo>
                    <a:pt x="11403" y="486"/>
                  </a:lnTo>
                  <a:lnTo>
                    <a:pt x="11409" y="505"/>
                  </a:lnTo>
                  <a:lnTo>
                    <a:pt x="11411" y="526"/>
                  </a:lnTo>
                  <a:lnTo>
                    <a:pt x="11407" y="549"/>
                  </a:lnTo>
                  <a:lnTo>
                    <a:pt x="11400" y="570"/>
                  </a:lnTo>
                  <a:lnTo>
                    <a:pt x="11387" y="590"/>
                  </a:lnTo>
                  <a:lnTo>
                    <a:pt x="11369" y="606"/>
                  </a:lnTo>
                  <a:lnTo>
                    <a:pt x="11346" y="620"/>
                  </a:lnTo>
                  <a:lnTo>
                    <a:pt x="11333" y="625"/>
                  </a:lnTo>
                  <a:lnTo>
                    <a:pt x="11320" y="631"/>
                  </a:lnTo>
                  <a:lnTo>
                    <a:pt x="11306" y="634"/>
                  </a:lnTo>
                  <a:lnTo>
                    <a:pt x="11291" y="636"/>
                  </a:lnTo>
                  <a:lnTo>
                    <a:pt x="11259" y="638"/>
                  </a:lnTo>
                  <a:lnTo>
                    <a:pt x="11224" y="636"/>
                  </a:lnTo>
                  <a:lnTo>
                    <a:pt x="11208" y="633"/>
                  </a:lnTo>
                  <a:lnTo>
                    <a:pt x="11190" y="630"/>
                  </a:lnTo>
                  <a:lnTo>
                    <a:pt x="11159" y="619"/>
                  </a:lnTo>
                  <a:lnTo>
                    <a:pt x="11129" y="604"/>
                  </a:lnTo>
                  <a:lnTo>
                    <a:pt x="11115" y="700"/>
                  </a:lnTo>
                  <a:lnTo>
                    <a:pt x="11160" y="715"/>
                  </a:lnTo>
                  <a:lnTo>
                    <a:pt x="11189" y="723"/>
                  </a:lnTo>
                  <a:lnTo>
                    <a:pt x="11202" y="725"/>
                  </a:lnTo>
                  <a:lnTo>
                    <a:pt x="11219" y="727"/>
                  </a:lnTo>
                  <a:lnTo>
                    <a:pt x="11259" y="728"/>
                  </a:lnTo>
                  <a:lnTo>
                    <a:pt x="11284" y="727"/>
                  </a:lnTo>
                  <a:lnTo>
                    <a:pt x="11308" y="725"/>
                  </a:lnTo>
                  <a:lnTo>
                    <a:pt x="11331" y="722"/>
                  </a:lnTo>
                  <a:lnTo>
                    <a:pt x="11352" y="717"/>
                  </a:lnTo>
                  <a:lnTo>
                    <a:pt x="11373" y="711"/>
                  </a:lnTo>
                  <a:lnTo>
                    <a:pt x="11392" y="703"/>
                  </a:lnTo>
                  <a:lnTo>
                    <a:pt x="11412" y="695"/>
                  </a:lnTo>
                  <a:lnTo>
                    <a:pt x="11429" y="684"/>
                  </a:lnTo>
                  <a:lnTo>
                    <a:pt x="11450" y="669"/>
                  </a:lnTo>
                  <a:lnTo>
                    <a:pt x="11467" y="653"/>
                  </a:lnTo>
                  <a:lnTo>
                    <a:pt x="11482" y="635"/>
                  </a:lnTo>
                  <a:lnTo>
                    <a:pt x="11494" y="617"/>
                  </a:lnTo>
                  <a:lnTo>
                    <a:pt x="11503" y="596"/>
                  </a:lnTo>
                  <a:lnTo>
                    <a:pt x="11510" y="575"/>
                  </a:lnTo>
                  <a:lnTo>
                    <a:pt x="11513" y="551"/>
                  </a:lnTo>
                  <a:lnTo>
                    <a:pt x="11514" y="5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052" name="Freeform 28"/>
            <p:cNvSpPr>
              <a:spLocks noEditPoints="1"/>
            </p:cNvSpPr>
            <p:nvPr userDrawn="1"/>
          </p:nvSpPr>
          <p:spPr bwMode="auto">
            <a:xfrm>
              <a:off x="340" y="3906"/>
              <a:ext cx="661" cy="65"/>
            </a:xfrm>
            <a:custGeom>
              <a:avLst/>
              <a:gdLst/>
              <a:ahLst/>
              <a:cxnLst>
                <a:cxn ang="0">
                  <a:pos x="316" y="88"/>
                </a:cxn>
                <a:cxn ang="0">
                  <a:pos x="776" y="611"/>
                </a:cxn>
                <a:cxn ang="0">
                  <a:pos x="1763" y="611"/>
                </a:cxn>
                <a:cxn ang="0">
                  <a:pos x="1710" y="594"/>
                </a:cxn>
                <a:cxn ang="0">
                  <a:pos x="1635" y="462"/>
                </a:cxn>
                <a:cxn ang="0">
                  <a:pos x="1600" y="341"/>
                </a:cxn>
                <a:cxn ang="0">
                  <a:pos x="1675" y="277"/>
                </a:cxn>
                <a:cxn ang="0">
                  <a:pos x="1706" y="196"/>
                </a:cxn>
                <a:cxn ang="0">
                  <a:pos x="1695" y="116"/>
                </a:cxn>
                <a:cxn ang="0">
                  <a:pos x="1652" y="56"/>
                </a:cxn>
                <a:cxn ang="0">
                  <a:pos x="1576" y="12"/>
                </a:cxn>
                <a:cxn ang="0">
                  <a:pos x="1257" y="0"/>
                </a:cxn>
                <a:cxn ang="0">
                  <a:pos x="1464" y="396"/>
                </a:cxn>
                <a:cxn ang="0">
                  <a:pos x="1508" y="433"/>
                </a:cxn>
                <a:cxn ang="0">
                  <a:pos x="1618" y="639"/>
                </a:cxn>
                <a:cxn ang="0">
                  <a:pos x="1683" y="690"/>
                </a:cxn>
                <a:cxn ang="0">
                  <a:pos x="1599" y="183"/>
                </a:cxn>
                <a:cxn ang="0">
                  <a:pos x="1570" y="256"/>
                </a:cxn>
                <a:cxn ang="0">
                  <a:pos x="1510" y="298"/>
                </a:cxn>
                <a:cxn ang="0">
                  <a:pos x="1486" y="88"/>
                </a:cxn>
                <a:cxn ang="0">
                  <a:pos x="1568" y="119"/>
                </a:cxn>
                <a:cxn ang="0">
                  <a:pos x="1595" y="161"/>
                </a:cxn>
                <a:cxn ang="0">
                  <a:pos x="1814" y="0"/>
                </a:cxn>
                <a:cxn ang="0">
                  <a:pos x="3000" y="700"/>
                </a:cxn>
                <a:cxn ang="0">
                  <a:pos x="3002" y="88"/>
                </a:cxn>
                <a:cxn ang="0">
                  <a:pos x="3476" y="700"/>
                </a:cxn>
                <a:cxn ang="0">
                  <a:pos x="4434" y="266"/>
                </a:cxn>
                <a:cxn ang="0">
                  <a:pos x="4382" y="145"/>
                </a:cxn>
                <a:cxn ang="0">
                  <a:pos x="4300" y="60"/>
                </a:cxn>
                <a:cxn ang="0">
                  <a:pos x="4178" y="7"/>
                </a:cxn>
                <a:cxn ang="0">
                  <a:pos x="4125" y="700"/>
                </a:cxn>
                <a:cxn ang="0">
                  <a:pos x="4258" y="668"/>
                </a:cxn>
                <a:cxn ang="0">
                  <a:pos x="4363" y="586"/>
                </a:cxn>
                <a:cxn ang="0">
                  <a:pos x="4420" y="488"/>
                </a:cxn>
                <a:cxn ang="0">
                  <a:pos x="4443" y="354"/>
                </a:cxn>
                <a:cxn ang="0">
                  <a:pos x="4328" y="441"/>
                </a:cxn>
                <a:cxn ang="0">
                  <a:pos x="4285" y="525"/>
                </a:cxn>
                <a:cxn ang="0">
                  <a:pos x="4211" y="587"/>
                </a:cxn>
                <a:cxn ang="0">
                  <a:pos x="4119" y="611"/>
                </a:cxn>
                <a:cxn ang="0">
                  <a:pos x="4156" y="94"/>
                </a:cxn>
                <a:cxn ang="0">
                  <a:pos x="4236" y="131"/>
                </a:cxn>
                <a:cxn ang="0">
                  <a:pos x="4298" y="200"/>
                </a:cxn>
                <a:cxn ang="0">
                  <a:pos x="4335" y="290"/>
                </a:cxn>
                <a:cxn ang="0">
                  <a:pos x="4600" y="0"/>
                </a:cxn>
                <a:cxn ang="0">
                  <a:pos x="4702" y="291"/>
                </a:cxn>
                <a:cxn ang="0">
                  <a:pos x="5324" y="0"/>
                </a:cxn>
                <a:cxn ang="0">
                  <a:pos x="6451" y="507"/>
                </a:cxn>
                <a:cxn ang="0">
                  <a:pos x="6343" y="549"/>
                </a:cxn>
                <a:cxn ang="0">
                  <a:pos x="6298" y="608"/>
                </a:cxn>
                <a:cxn ang="0">
                  <a:pos x="6205" y="624"/>
                </a:cxn>
                <a:cxn ang="0">
                  <a:pos x="6185" y="703"/>
                </a:cxn>
                <a:cxn ang="0">
                  <a:pos x="6283" y="712"/>
                </a:cxn>
                <a:cxn ang="0">
                  <a:pos x="6366" y="685"/>
                </a:cxn>
                <a:cxn ang="0">
                  <a:pos x="6419" y="632"/>
                </a:cxn>
                <a:cxn ang="0">
                  <a:pos x="6448" y="550"/>
                </a:cxn>
                <a:cxn ang="0">
                  <a:pos x="6565" y="700"/>
                </a:cxn>
                <a:cxn ang="0">
                  <a:pos x="6919" y="97"/>
                </a:cxn>
              </a:cxnLst>
              <a:rect l="0" t="0" r="r" b="b"/>
              <a:pathLst>
                <a:path w="7274" h="713">
                  <a:moveTo>
                    <a:pt x="530" y="88"/>
                  </a:moveTo>
                  <a:lnTo>
                    <a:pt x="530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14" y="88"/>
                  </a:lnTo>
                  <a:lnTo>
                    <a:pt x="214" y="700"/>
                  </a:lnTo>
                  <a:lnTo>
                    <a:pt x="316" y="700"/>
                  </a:lnTo>
                  <a:lnTo>
                    <a:pt x="316" y="88"/>
                  </a:lnTo>
                  <a:lnTo>
                    <a:pt x="530" y="88"/>
                  </a:lnTo>
                  <a:close/>
                  <a:moveTo>
                    <a:pt x="1069" y="88"/>
                  </a:moveTo>
                  <a:lnTo>
                    <a:pt x="1069" y="0"/>
                  </a:lnTo>
                  <a:lnTo>
                    <a:pt x="675" y="0"/>
                  </a:lnTo>
                  <a:lnTo>
                    <a:pt x="675" y="700"/>
                  </a:lnTo>
                  <a:lnTo>
                    <a:pt x="1068" y="700"/>
                  </a:lnTo>
                  <a:lnTo>
                    <a:pt x="1068" y="611"/>
                  </a:lnTo>
                  <a:lnTo>
                    <a:pt x="776" y="611"/>
                  </a:lnTo>
                  <a:lnTo>
                    <a:pt x="776" y="381"/>
                  </a:lnTo>
                  <a:lnTo>
                    <a:pt x="1043" y="381"/>
                  </a:lnTo>
                  <a:lnTo>
                    <a:pt x="1043" y="291"/>
                  </a:lnTo>
                  <a:lnTo>
                    <a:pt x="776" y="291"/>
                  </a:lnTo>
                  <a:lnTo>
                    <a:pt x="776" y="88"/>
                  </a:lnTo>
                  <a:lnTo>
                    <a:pt x="1069" y="88"/>
                  </a:lnTo>
                  <a:close/>
                  <a:moveTo>
                    <a:pt x="1763" y="700"/>
                  </a:moveTo>
                  <a:lnTo>
                    <a:pt x="1763" y="611"/>
                  </a:lnTo>
                  <a:lnTo>
                    <a:pt x="1742" y="611"/>
                  </a:lnTo>
                  <a:lnTo>
                    <a:pt x="1738" y="611"/>
                  </a:lnTo>
                  <a:lnTo>
                    <a:pt x="1734" y="610"/>
                  </a:lnTo>
                  <a:lnTo>
                    <a:pt x="1728" y="608"/>
                  </a:lnTo>
                  <a:lnTo>
                    <a:pt x="1724" y="605"/>
                  </a:lnTo>
                  <a:lnTo>
                    <a:pt x="1720" y="602"/>
                  </a:lnTo>
                  <a:lnTo>
                    <a:pt x="1714" y="598"/>
                  </a:lnTo>
                  <a:lnTo>
                    <a:pt x="1710" y="594"/>
                  </a:lnTo>
                  <a:lnTo>
                    <a:pt x="1705" y="587"/>
                  </a:lnTo>
                  <a:lnTo>
                    <a:pt x="1700" y="582"/>
                  </a:lnTo>
                  <a:lnTo>
                    <a:pt x="1695" y="574"/>
                  </a:lnTo>
                  <a:lnTo>
                    <a:pt x="1685" y="558"/>
                  </a:lnTo>
                  <a:lnTo>
                    <a:pt x="1674" y="538"/>
                  </a:lnTo>
                  <a:lnTo>
                    <a:pt x="1662" y="517"/>
                  </a:lnTo>
                  <a:lnTo>
                    <a:pt x="1650" y="488"/>
                  </a:lnTo>
                  <a:lnTo>
                    <a:pt x="1635" y="462"/>
                  </a:lnTo>
                  <a:lnTo>
                    <a:pt x="1624" y="437"/>
                  </a:lnTo>
                  <a:lnTo>
                    <a:pt x="1611" y="416"/>
                  </a:lnTo>
                  <a:lnTo>
                    <a:pt x="1599" y="397"/>
                  </a:lnTo>
                  <a:lnTo>
                    <a:pt x="1588" y="381"/>
                  </a:lnTo>
                  <a:lnTo>
                    <a:pt x="1577" y="368"/>
                  </a:lnTo>
                  <a:lnTo>
                    <a:pt x="1567" y="357"/>
                  </a:lnTo>
                  <a:lnTo>
                    <a:pt x="1584" y="348"/>
                  </a:lnTo>
                  <a:lnTo>
                    <a:pt x="1600" y="341"/>
                  </a:lnTo>
                  <a:lnTo>
                    <a:pt x="1614" y="331"/>
                  </a:lnTo>
                  <a:lnTo>
                    <a:pt x="1628" y="322"/>
                  </a:lnTo>
                  <a:lnTo>
                    <a:pt x="1641" y="313"/>
                  </a:lnTo>
                  <a:lnTo>
                    <a:pt x="1646" y="308"/>
                  </a:lnTo>
                  <a:lnTo>
                    <a:pt x="1652" y="303"/>
                  </a:lnTo>
                  <a:lnTo>
                    <a:pt x="1662" y="293"/>
                  </a:lnTo>
                  <a:lnTo>
                    <a:pt x="1671" y="282"/>
                  </a:lnTo>
                  <a:lnTo>
                    <a:pt x="1675" y="277"/>
                  </a:lnTo>
                  <a:lnTo>
                    <a:pt x="1680" y="270"/>
                  </a:lnTo>
                  <a:lnTo>
                    <a:pt x="1686" y="260"/>
                  </a:lnTo>
                  <a:lnTo>
                    <a:pt x="1693" y="248"/>
                  </a:lnTo>
                  <a:lnTo>
                    <a:pt x="1697" y="235"/>
                  </a:lnTo>
                  <a:lnTo>
                    <a:pt x="1701" y="223"/>
                  </a:lnTo>
                  <a:lnTo>
                    <a:pt x="1704" y="210"/>
                  </a:lnTo>
                  <a:lnTo>
                    <a:pt x="1705" y="204"/>
                  </a:lnTo>
                  <a:lnTo>
                    <a:pt x="1706" y="196"/>
                  </a:lnTo>
                  <a:lnTo>
                    <a:pt x="1706" y="183"/>
                  </a:lnTo>
                  <a:lnTo>
                    <a:pt x="1706" y="172"/>
                  </a:lnTo>
                  <a:lnTo>
                    <a:pt x="1705" y="162"/>
                  </a:lnTo>
                  <a:lnTo>
                    <a:pt x="1704" y="152"/>
                  </a:lnTo>
                  <a:lnTo>
                    <a:pt x="1702" y="143"/>
                  </a:lnTo>
                  <a:lnTo>
                    <a:pt x="1700" y="133"/>
                  </a:lnTo>
                  <a:lnTo>
                    <a:pt x="1697" y="125"/>
                  </a:lnTo>
                  <a:lnTo>
                    <a:pt x="1695" y="116"/>
                  </a:lnTo>
                  <a:lnTo>
                    <a:pt x="1691" y="107"/>
                  </a:lnTo>
                  <a:lnTo>
                    <a:pt x="1686" y="99"/>
                  </a:lnTo>
                  <a:lnTo>
                    <a:pt x="1682" y="91"/>
                  </a:lnTo>
                  <a:lnTo>
                    <a:pt x="1678" y="84"/>
                  </a:lnTo>
                  <a:lnTo>
                    <a:pt x="1671" y="76"/>
                  </a:lnTo>
                  <a:lnTo>
                    <a:pt x="1666" y="70"/>
                  </a:lnTo>
                  <a:lnTo>
                    <a:pt x="1659" y="62"/>
                  </a:lnTo>
                  <a:lnTo>
                    <a:pt x="1652" y="56"/>
                  </a:lnTo>
                  <a:lnTo>
                    <a:pt x="1644" y="50"/>
                  </a:lnTo>
                  <a:lnTo>
                    <a:pt x="1637" y="44"/>
                  </a:lnTo>
                  <a:lnTo>
                    <a:pt x="1629" y="38"/>
                  </a:lnTo>
                  <a:lnTo>
                    <a:pt x="1620" y="33"/>
                  </a:lnTo>
                  <a:lnTo>
                    <a:pt x="1613" y="28"/>
                  </a:lnTo>
                  <a:lnTo>
                    <a:pt x="1604" y="23"/>
                  </a:lnTo>
                  <a:lnTo>
                    <a:pt x="1594" y="20"/>
                  </a:lnTo>
                  <a:lnTo>
                    <a:pt x="1576" y="12"/>
                  </a:lnTo>
                  <a:lnTo>
                    <a:pt x="1566" y="10"/>
                  </a:lnTo>
                  <a:lnTo>
                    <a:pt x="1557" y="7"/>
                  </a:lnTo>
                  <a:lnTo>
                    <a:pt x="1546" y="5"/>
                  </a:lnTo>
                  <a:lnTo>
                    <a:pt x="1535" y="4"/>
                  </a:lnTo>
                  <a:lnTo>
                    <a:pt x="1524" y="3"/>
                  </a:lnTo>
                  <a:lnTo>
                    <a:pt x="1513" y="1"/>
                  </a:lnTo>
                  <a:lnTo>
                    <a:pt x="1491" y="0"/>
                  </a:lnTo>
                  <a:lnTo>
                    <a:pt x="1257" y="0"/>
                  </a:lnTo>
                  <a:lnTo>
                    <a:pt x="1257" y="700"/>
                  </a:lnTo>
                  <a:lnTo>
                    <a:pt x="1360" y="700"/>
                  </a:lnTo>
                  <a:lnTo>
                    <a:pt x="1360" y="390"/>
                  </a:lnTo>
                  <a:lnTo>
                    <a:pt x="1438" y="390"/>
                  </a:lnTo>
                  <a:lnTo>
                    <a:pt x="1444" y="391"/>
                  </a:lnTo>
                  <a:lnTo>
                    <a:pt x="1451" y="391"/>
                  </a:lnTo>
                  <a:lnTo>
                    <a:pt x="1457" y="394"/>
                  </a:lnTo>
                  <a:lnTo>
                    <a:pt x="1464" y="396"/>
                  </a:lnTo>
                  <a:lnTo>
                    <a:pt x="1470" y="399"/>
                  </a:lnTo>
                  <a:lnTo>
                    <a:pt x="1477" y="402"/>
                  </a:lnTo>
                  <a:lnTo>
                    <a:pt x="1482" y="407"/>
                  </a:lnTo>
                  <a:lnTo>
                    <a:pt x="1488" y="411"/>
                  </a:lnTo>
                  <a:lnTo>
                    <a:pt x="1494" y="416"/>
                  </a:lnTo>
                  <a:lnTo>
                    <a:pt x="1500" y="423"/>
                  </a:lnTo>
                  <a:lnTo>
                    <a:pt x="1506" y="429"/>
                  </a:lnTo>
                  <a:lnTo>
                    <a:pt x="1508" y="433"/>
                  </a:lnTo>
                  <a:lnTo>
                    <a:pt x="1511" y="436"/>
                  </a:lnTo>
                  <a:lnTo>
                    <a:pt x="1517" y="444"/>
                  </a:lnTo>
                  <a:lnTo>
                    <a:pt x="1522" y="452"/>
                  </a:lnTo>
                  <a:lnTo>
                    <a:pt x="1532" y="471"/>
                  </a:lnTo>
                  <a:lnTo>
                    <a:pt x="1568" y="546"/>
                  </a:lnTo>
                  <a:lnTo>
                    <a:pt x="1604" y="621"/>
                  </a:lnTo>
                  <a:lnTo>
                    <a:pt x="1611" y="630"/>
                  </a:lnTo>
                  <a:lnTo>
                    <a:pt x="1618" y="639"/>
                  </a:lnTo>
                  <a:lnTo>
                    <a:pt x="1626" y="648"/>
                  </a:lnTo>
                  <a:lnTo>
                    <a:pt x="1633" y="655"/>
                  </a:lnTo>
                  <a:lnTo>
                    <a:pt x="1641" y="663"/>
                  </a:lnTo>
                  <a:lnTo>
                    <a:pt x="1648" y="669"/>
                  </a:lnTo>
                  <a:lnTo>
                    <a:pt x="1657" y="675"/>
                  </a:lnTo>
                  <a:lnTo>
                    <a:pt x="1666" y="680"/>
                  </a:lnTo>
                  <a:lnTo>
                    <a:pt x="1674" y="685"/>
                  </a:lnTo>
                  <a:lnTo>
                    <a:pt x="1683" y="690"/>
                  </a:lnTo>
                  <a:lnTo>
                    <a:pt x="1693" y="693"/>
                  </a:lnTo>
                  <a:lnTo>
                    <a:pt x="1701" y="695"/>
                  </a:lnTo>
                  <a:lnTo>
                    <a:pt x="1711" y="697"/>
                  </a:lnTo>
                  <a:lnTo>
                    <a:pt x="1722" y="699"/>
                  </a:lnTo>
                  <a:lnTo>
                    <a:pt x="1732" y="700"/>
                  </a:lnTo>
                  <a:lnTo>
                    <a:pt x="1742" y="700"/>
                  </a:lnTo>
                  <a:lnTo>
                    <a:pt x="1763" y="700"/>
                  </a:lnTo>
                  <a:close/>
                  <a:moveTo>
                    <a:pt x="1599" y="183"/>
                  </a:moveTo>
                  <a:lnTo>
                    <a:pt x="1598" y="194"/>
                  </a:lnTo>
                  <a:lnTo>
                    <a:pt x="1597" y="206"/>
                  </a:lnTo>
                  <a:lnTo>
                    <a:pt x="1594" y="211"/>
                  </a:lnTo>
                  <a:lnTo>
                    <a:pt x="1593" y="216"/>
                  </a:lnTo>
                  <a:lnTo>
                    <a:pt x="1589" y="227"/>
                  </a:lnTo>
                  <a:lnTo>
                    <a:pt x="1584" y="237"/>
                  </a:lnTo>
                  <a:lnTo>
                    <a:pt x="1577" y="248"/>
                  </a:lnTo>
                  <a:lnTo>
                    <a:pt x="1570" y="256"/>
                  </a:lnTo>
                  <a:lnTo>
                    <a:pt x="1565" y="262"/>
                  </a:lnTo>
                  <a:lnTo>
                    <a:pt x="1561" y="266"/>
                  </a:lnTo>
                  <a:lnTo>
                    <a:pt x="1552" y="275"/>
                  </a:lnTo>
                  <a:lnTo>
                    <a:pt x="1542" y="281"/>
                  </a:lnTo>
                  <a:lnTo>
                    <a:pt x="1532" y="288"/>
                  </a:lnTo>
                  <a:lnTo>
                    <a:pt x="1521" y="293"/>
                  </a:lnTo>
                  <a:lnTo>
                    <a:pt x="1515" y="295"/>
                  </a:lnTo>
                  <a:lnTo>
                    <a:pt x="1510" y="298"/>
                  </a:lnTo>
                  <a:lnTo>
                    <a:pt x="1505" y="299"/>
                  </a:lnTo>
                  <a:lnTo>
                    <a:pt x="1498" y="300"/>
                  </a:lnTo>
                  <a:lnTo>
                    <a:pt x="1486" y="302"/>
                  </a:lnTo>
                  <a:lnTo>
                    <a:pt x="1473" y="302"/>
                  </a:lnTo>
                  <a:lnTo>
                    <a:pt x="1360" y="302"/>
                  </a:lnTo>
                  <a:lnTo>
                    <a:pt x="1360" y="88"/>
                  </a:lnTo>
                  <a:lnTo>
                    <a:pt x="1473" y="88"/>
                  </a:lnTo>
                  <a:lnTo>
                    <a:pt x="1486" y="88"/>
                  </a:lnTo>
                  <a:lnTo>
                    <a:pt x="1497" y="89"/>
                  </a:lnTo>
                  <a:lnTo>
                    <a:pt x="1509" y="91"/>
                  </a:lnTo>
                  <a:lnTo>
                    <a:pt x="1520" y="94"/>
                  </a:lnTo>
                  <a:lnTo>
                    <a:pt x="1531" y="98"/>
                  </a:lnTo>
                  <a:lnTo>
                    <a:pt x="1540" y="102"/>
                  </a:lnTo>
                  <a:lnTo>
                    <a:pt x="1550" y="106"/>
                  </a:lnTo>
                  <a:lnTo>
                    <a:pt x="1559" y="112"/>
                  </a:lnTo>
                  <a:lnTo>
                    <a:pt x="1568" y="119"/>
                  </a:lnTo>
                  <a:lnTo>
                    <a:pt x="1573" y="122"/>
                  </a:lnTo>
                  <a:lnTo>
                    <a:pt x="1576" y="127"/>
                  </a:lnTo>
                  <a:lnTo>
                    <a:pt x="1582" y="134"/>
                  </a:lnTo>
                  <a:lnTo>
                    <a:pt x="1586" y="139"/>
                  </a:lnTo>
                  <a:lnTo>
                    <a:pt x="1589" y="143"/>
                  </a:lnTo>
                  <a:lnTo>
                    <a:pt x="1593" y="152"/>
                  </a:lnTo>
                  <a:lnTo>
                    <a:pt x="1594" y="157"/>
                  </a:lnTo>
                  <a:lnTo>
                    <a:pt x="1595" y="161"/>
                  </a:lnTo>
                  <a:lnTo>
                    <a:pt x="1598" y="172"/>
                  </a:lnTo>
                  <a:lnTo>
                    <a:pt x="1599" y="178"/>
                  </a:lnTo>
                  <a:lnTo>
                    <a:pt x="1599" y="183"/>
                  </a:lnTo>
                  <a:close/>
                  <a:moveTo>
                    <a:pt x="2466" y="0"/>
                  </a:moveTo>
                  <a:lnTo>
                    <a:pt x="2355" y="0"/>
                  </a:lnTo>
                  <a:lnTo>
                    <a:pt x="2141" y="596"/>
                  </a:lnTo>
                  <a:lnTo>
                    <a:pt x="1926" y="0"/>
                  </a:lnTo>
                  <a:lnTo>
                    <a:pt x="1814" y="0"/>
                  </a:lnTo>
                  <a:lnTo>
                    <a:pt x="2072" y="700"/>
                  </a:lnTo>
                  <a:lnTo>
                    <a:pt x="2209" y="700"/>
                  </a:lnTo>
                  <a:lnTo>
                    <a:pt x="2466" y="0"/>
                  </a:lnTo>
                  <a:close/>
                  <a:moveTo>
                    <a:pt x="3002" y="88"/>
                  </a:moveTo>
                  <a:lnTo>
                    <a:pt x="3002" y="0"/>
                  </a:lnTo>
                  <a:lnTo>
                    <a:pt x="2607" y="0"/>
                  </a:lnTo>
                  <a:lnTo>
                    <a:pt x="2607" y="700"/>
                  </a:lnTo>
                  <a:lnTo>
                    <a:pt x="3000" y="700"/>
                  </a:lnTo>
                  <a:lnTo>
                    <a:pt x="3000" y="611"/>
                  </a:lnTo>
                  <a:lnTo>
                    <a:pt x="2709" y="611"/>
                  </a:lnTo>
                  <a:lnTo>
                    <a:pt x="2709" y="381"/>
                  </a:lnTo>
                  <a:lnTo>
                    <a:pt x="2976" y="381"/>
                  </a:lnTo>
                  <a:lnTo>
                    <a:pt x="2976" y="291"/>
                  </a:lnTo>
                  <a:lnTo>
                    <a:pt x="2709" y="291"/>
                  </a:lnTo>
                  <a:lnTo>
                    <a:pt x="2709" y="88"/>
                  </a:lnTo>
                  <a:lnTo>
                    <a:pt x="3002" y="88"/>
                  </a:lnTo>
                  <a:close/>
                  <a:moveTo>
                    <a:pt x="3752" y="0"/>
                  </a:moveTo>
                  <a:lnTo>
                    <a:pt x="3635" y="0"/>
                  </a:lnTo>
                  <a:lnTo>
                    <a:pt x="3425" y="315"/>
                  </a:lnTo>
                  <a:lnTo>
                    <a:pt x="3216" y="0"/>
                  </a:lnTo>
                  <a:lnTo>
                    <a:pt x="3098" y="0"/>
                  </a:lnTo>
                  <a:lnTo>
                    <a:pt x="3374" y="412"/>
                  </a:lnTo>
                  <a:lnTo>
                    <a:pt x="3374" y="700"/>
                  </a:lnTo>
                  <a:lnTo>
                    <a:pt x="3476" y="700"/>
                  </a:lnTo>
                  <a:lnTo>
                    <a:pt x="3476" y="412"/>
                  </a:lnTo>
                  <a:lnTo>
                    <a:pt x="3752" y="0"/>
                  </a:lnTo>
                  <a:close/>
                  <a:moveTo>
                    <a:pt x="4443" y="354"/>
                  </a:moveTo>
                  <a:lnTo>
                    <a:pt x="4443" y="335"/>
                  </a:lnTo>
                  <a:lnTo>
                    <a:pt x="4442" y="318"/>
                  </a:lnTo>
                  <a:lnTo>
                    <a:pt x="4439" y="300"/>
                  </a:lnTo>
                  <a:lnTo>
                    <a:pt x="4437" y="283"/>
                  </a:lnTo>
                  <a:lnTo>
                    <a:pt x="4434" y="266"/>
                  </a:lnTo>
                  <a:lnTo>
                    <a:pt x="4430" y="250"/>
                  </a:lnTo>
                  <a:lnTo>
                    <a:pt x="4425" y="234"/>
                  </a:lnTo>
                  <a:lnTo>
                    <a:pt x="4420" y="219"/>
                  </a:lnTo>
                  <a:lnTo>
                    <a:pt x="4413" y="204"/>
                  </a:lnTo>
                  <a:lnTo>
                    <a:pt x="4407" y="188"/>
                  </a:lnTo>
                  <a:lnTo>
                    <a:pt x="4399" y="173"/>
                  </a:lnTo>
                  <a:lnTo>
                    <a:pt x="4392" y="159"/>
                  </a:lnTo>
                  <a:lnTo>
                    <a:pt x="4382" y="145"/>
                  </a:lnTo>
                  <a:lnTo>
                    <a:pt x="4378" y="139"/>
                  </a:lnTo>
                  <a:lnTo>
                    <a:pt x="4372" y="132"/>
                  </a:lnTo>
                  <a:lnTo>
                    <a:pt x="4363" y="119"/>
                  </a:lnTo>
                  <a:lnTo>
                    <a:pt x="4351" y="106"/>
                  </a:lnTo>
                  <a:lnTo>
                    <a:pt x="4339" y="93"/>
                  </a:lnTo>
                  <a:lnTo>
                    <a:pt x="4327" y="81"/>
                  </a:lnTo>
                  <a:lnTo>
                    <a:pt x="4314" y="71"/>
                  </a:lnTo>
                  <a:lnTo>
                    <a:pt x="4300" y="60"/>
                  </a:lnTo>
                  <a:lnTo>
                    <a:pt x="4286" y="50"/>
                  </a:lnTo>
                  <a:lnTo>
                    <a:pt x="4272" y="41"/>
                  </a:lnTo>
                  <a:lnTo>
                    <a:pt x="4258" y="34"/>
                  </a:lnTo>
                  <a:lnTo>
                    <a:pt x="4243" y="26"/>
                  </a:lnTo>
                  <a:lnTo>
                    <a:pt x="4226" y="21"/>
                  </a:lnTo>
                  <a:lnTo>
                    <a:pt x="4211" y="16"/>
                  </a:lnTo>
                  <a:lnTo>
                    <a:pt x="4195" y="11"/>
                  </a:lnTo>
                  <a:lnTo>
                    <a:pt x="4178" y="7"/>
                  </a:lnTo>
                  <a:lnTo>
                    <a:pt x="4161" y="4"/>
                  </a:lnTo>
                  <a:lnTo>
                    <a:pt x="4143" y="3"/>
                  </a:lnTo>
                  <a:lnTo>
                    <a:pt x="4125" y="0"/>
                  </a:lnTo>
                  <a:lnTo>
                    <a:pt x="4106" y="0"/>
                  </a:lnTo>
                  <a:lnTo>
                    <a:pt x="3859" y="0"/>
                  </a:lnTo>
                  <a:lnTo>
                    <a:pt x="3859" y="700"/>
                  </a:lnTo>
                  <a:lnTo>
                    <a:pt x="4106" y="700"/>
                  </a:lnTo>
                  <a:lnTo>
                    <a:pt x="4125" y="700"/>
                  </a:lnTo>
                  <a:lnTo>
                    <a:pt x="4143" y="699"/>
                  </a:lnTo>
                  <a:lnTo>
                    <a:pt x="4161" y="697"/>
                  </a:lnTo>
                  <a:lnTo>
                    <a:pt x="4178" y="694"/>
                  </a:lnTo>
                  <a:lnTo>
                    <a:pt x="4195" y="691"/>
                  </a:lnTo>
                  <a:lnTo>
                    <a:pt x="4211" y="686"/>
                  </a:lnTo>
                  <a:lnTo>
                    <a:pt x="4226" y="681"/>
                  </a:lnTo>
                  <a:lnTo>
                    <a:pt x="4243" y="675"/>
                  </a:lnTo>
                  <a:lnTo>
                    <a:pt x="4258" y="668"/>
                  </a:lnTo>
                  <a:lnTo>
                    <a:pt x="4272" y="661"/>
                  </a:lnTo>
                  <a:lnTo>
                    <a:pt x="4286" y="652"/>
                  </a:lnTo>
                  <a:lnTo>
                    <a:pt x="4300" y="643"/>
                  </a:lnTo>
                  <a:lnTo>
                    <a:pt x="4314" y="632"/>
                  </a:lnTo>
                  <a:lnTo>
                    <a:pt x="4327" y="622"/>
                  </a:lnTo>
                  <a:lnTo>
                    <a:pt x="4339" y="611"/>
                  </a:lnTo>
                  <a:lnTo>
                    <a:pt x="4351" y="598"/>
                  </a:lnTo>
                  <a:lnTo>
                    <a:pt x="4363" y="586"/>
                  </a:lnTo>
                  <a:lnTo>
                    <a:pt x="4372" y="573"/>
                  </a:lnTo>
                  <a:lnTo>
                    <a:pt x="4382" y="559"/>
                  </a:lnTo>
                  <a:lnTo>
                    <a:pt x="4392" y="546"/>
                  </a:lnTo>
                  <a:lnTo>
                    <a:pt x="4395" y="538"/>
                  </a:lnTo>
                  <a:lnTo>
                    <a:pt x="4399" y="532"/>
                  </a:lnTo>
                  <a:lnTo>
                    <a:pt x="4407" y="518"/>
                  </a:lnTo>
                  <a:lnTo>
                    <a:pt x="4413" y="503"/>
                  </a:lnTo>
                  <a:lnTo>
                    <a:pt x="4420" y="488"/>
                  </a:lnTo>
                  <a:lnTo>
                    <a:pt x="4425" y="473"/>
                  </a:lnTo>
                  <a:lnTo>
                    <a:pt x="4430" y="456"/>
                  </a:lnTo>
                  <a:lnTo>
                    <a:pt x="4434" y="440"/>
                  </a:lnTo>
                  <a:lnTo>
                    <a:pt x="4437" y="424"/>
                  </a:lnTo>
                  <a:lnTo>
                    <a:pt x="4439" y="407"/>
                  </a:lnTo>
                  <a:lnTo>
                    <a:pt x="4442" y="389"/>
                  </a:lnTo>
                  <a:lnTo>
                    <a:pt x="4443" y="372"/>
                  </a:lnTo>
                  <a:lnTo>
                    <a:pt x="4443" y="354"/>
                  </a:lnTo>
                  <a:close/>
                  <a:moveTo>
                    <a:pt x="4341" y="354"/>
                  </a:moveTo>
                  <a:lnTo>
                    <a:pt x="4341" y="367"/>
                  </a:lnTo>
                  <a:lnTo>
                    <a:pt x="4340" y="380"/>
                  </a:lnTo>
                  <a:lnTo>
                    <a:pt x="4339" y="393"/>
                  </a:lnTo>
                  <a:lnTo>
                    <a:pt x="4337" y="404"/>
                  </a:lnTo>
                  <a:lnTo>
                    <a:pt x="4335" y="417"/>
                  </a:lnTo>
                  <a:lnTo>
                    <a:pt x="4332" y="429"/>
                  </a:lnTo>
                  <a:lnTo>
                    <a:pt x="4328" y="441"/>
                  </a:lnTo>
                  <a:lnTo>
                    <a:pt x="4325" y="452"/>
                  </a:lnTo>
                  <a:lnTo>
                    <a:pt x="4320" y="464"/>
                  </a:lnTo>
                  <a:lnTo>
                    <a:pt x="4316" y="475"/>
                  </a:lnTo>
                  <a:lnTo>
                    <a:pt x="4311" y="485"/>
                  </a:lnTo>
                  <a:lnTo>
                    <a:pt x="4304" y="495"/>
                  </a:lnTo>
                  <a:lnTo>
                    <a:pt x="4298" y="506"/>
                  </a:lnTo>
                  <a:lnTo>
                    <a:pt x="4291" y="516"/>
                  </a:lnTo>
                  <a:lnTo>
                    <a:pt x="4285" y="525"/>
                  </a:lnTo>
                  <a:lnTo>
                    <a:pt x="4276" y="534"/>
                  </a:lnTo>
                  <a:lnTo>
                    <a:pt x="4269" y="544"/>
                  </a:lnTo>
                  <a:lnTo>
                    <a:pt x="4260" y="552"/>
                  </a:lnTo>
                  <a:lnTo>
                    <a:pt x="4250" y="561"/>
                  </a:lnTo>
                  <a:lnTo>
                    <a:pt x="4242" y="569"/>
                  </a:lnTo>
                  <a:lnTo>
                    <a:pt x="4232" y="575"/>
                  </a:lnTo>
                  <a:lnTo>
                    <a:pt x="4222" y="582"/>
                  </a:lnTo>
                  <a:lnTo>
                    <a:pt x="4211" y="587"/>
                  </a:lnTo>
                  <a:lnTo>
                    <a:pt x="4202" y="592"/>
                  </a:lnTo>
                  <a:lnTo>
                    <a:pt x="4191" y="597"/>
                  </a:lnTo>
                  <a:lnTo>
                    <a:pt x="4179" y="600"/>
                  </a:lnTo>
                  <a:lnTo>
                    <a:pt x="4168" y="603"/>
                  </a:lnTo>
                  <a:lnTo>
                    <a:pt x="4156" y="606"/>
                  </a:lnTo>
                  <a:lnTo>
                    <a:pt x="4144" y="609"/>
                  </a:lnTo>
                  <a:lnTo>
                    <a:pt x="4132" y="610"/>
                  </a:lnTo>
                  <a:lnTo>
                    <a:pt x="4119" y="611"/>
                  </a:lnTo>
                  <a:lnTo>
                    <a:pt x="4106" y="611"/>
                  </a:lnTo>
                  <a:lnTo>
                    <a:pt x="3963" y="611"/>
                  </a:lnTo>
                  <a:lnTo>
                    <a:pt x="3963" y="90"/>
                  </a:lnTo>
                  <a:lnTo>
                    <a:pt x="4106" y="90"/>
                  </a:lnTo>
                  <a:lnTo>
                    <a:pt x="4119" y="90"/>
                  </a:lnTo>
                  <a:lnTo>
                    <a:pt x="4132" y="91"/>
                  </a:lnTo>
                  <a:lnTo>
                    <a:pt x="4144" y="92"/>
                  </a:lnTo>
                  <a:lnTo>
                    <a:pt x="4156" y="94"/>
                  </a:lnTo>
                  <a:lnTo>
                    <a:pt x="4168" y="98"/>
                  </a:lnTo>
                  <a:lnTo>
                    <a:pt x="4179" y="101"/>
                  </a:lnTo>
                  <a:lnTo>
                    <a:pt x="4191" y="105"/>
                  </a:lnTo>
                  <a:lnTo>
                    <a:pt x="4202" y="110"/>
                  </a:lnTo>
                  <a:lnTo>
                    <a:pt x="4211" y="115"/>
                  </a:lnTo>
                  <a:lnTo>
                    <a:pt x="4222" y="121"/>
                  </a:lnTo>
                  <a:lnTo>
                    <a:pt x="4232" y="128"/>
                  </a:lnTo>
                  <a:lnTo>
                    <a:pt x="4236" y="131"/>
                  </a:lnTo>
                  <a:lnTo>
                    <a:pt x="4242" y="135"/>
                  </a:lnTo>
                  <a:lnTo>
                    <a:pt x="4250" y="143"/>
                  </a:lnTo>
                  <a:lnTo>
                    <a:pt x="4260" y="152"/>
                  </a:lnTo>
                  <a:lnTo>
                    <a:pt x="4269" y="160"/>
                  </a:lnTo>
                  <a:lnTo>
                    <a:pt x="4276" y="170"/>
                  </a:lnTo>
                  <a:lnTo>
                    <a:pt x="4285" y="180"/>
                  </a:lnTo>
                  <a:lnTo>
                    <a:pt x="4291" y="189"/>
                  </a:lnTo>
                  <a:lnTo>
                    <a:pt x="4298" y="200"/>
                  </a:lnTo>
                  <a:lnTo>
                    <a:pt x="4304" y="210"/>
                  </a:lnTo>
                  <a:lnTo>
                    <a:pt x="4311" y="221"/>
                  </a:lnTo>
                  <a:lnTo>
                    <a:pt x="4316" y="232"/>
                  </a:lnTo>
                  <a:lnTo>
                    <a:pt x="4320" y="242"/>
                  </a:lnTo>
                  <a:lnTo>
                    <a:pt x="4325" y="254"/>
                  </a:lnTo>
                  <a:lnTo>
                    <a:pt x="4328" y="265"/>
                  </a:lnTo>
                  <a:lnTo>
                    <a:pt x="4332" y="277"/>
                  </a:lnTo>
                  <a:lnTo>
                    <a:pt x="4335" y="290"/>
                  </a:lnTo>
                  <a:lnTo>
                    <a:pt x="4337" y="302"/>
                  </a:lnTo>
                  <a:lnTo>
                    <a:pt x="4339" y="315"/>
                  </a:lnTo>
                  <a:lnTo>
                    <a:pt x="4340" y="327"/>
                  </a:lnTo>
                  <a:lnTo>
                    <a:pt x="4341" y="341"/>
                  </a:lnTo>
                  <a:lnTo>
                    <a:pt x="4341" y="354"/>
                  </a:lnTo>
                  <a:close/>
                  <a:moveTo>
                    <a:pt x="4995" y="88"/>
                  </a:moveTo>
                  <a:lnTo>
                    <a:pt x="4995" y="0"/>
                  </a:lnTo>
                  <a:lnTo>
                    <a:pt x="4600" y="0"/>
                  </a:lnTo>
                  <a:lnTo>
                    <a:pt x="4600" y="700"/>
                  </a:lnTo>
                  <a:lnTo>
                    <a:pt x="4993" y="700"/>
                  </a:lnTo>
                  <a:lnTo>
                    <a:pt x="4993" y="611"/>
                  </a:lnTo>
                  <a:lnTo>
                    <a:pt x="4702" y="611"/>
                  </a:lnTo>
                  <a:lnTo>
                    <a:pt x="4702" y="381"/>
                  </a:lnTo>
                  <a:lnTo>
                    <a:pt x="4969" y="381"/>
                  </a:lnTo>
                  <a:lnTo>
                    <a:pt x="4969" y="291"/>
                  </a:lnTo>
                  <a:lnTo>
                    <a:pt x="4702" y="291"/>
                  </a:lnTo>
                  <a:lnTo>
                    <a:pt x="4702" y="88"/>
                  </a:lnTo>
                  <a:lnTo>
                    <a:pt x="4995" y="88"/>
                  </a:lnTo>
                  <a:close/>
                  <a:moveTo>
                    <a:pt x="5735" y="700"/>
                  </a:moveTo>
                  <a:lnTo>
                    <a:pt x="5735" y="0"/>
                  </a:lnTo>
                  <a:lnTo>
                    <a:pt x="5633" y="0"/>
                  </a:lnTo>
                  <a:lnTo>
                    <a:pt x="5633" y="561"/>
                  </a:lnTo>
                  <a:lnTo>
                    <a:pt x="5628" y="561"/>
                  </a:lnTo>
                  <a:lnTo>
                    <a:pt x="5324" y="0"/>
                  </a:lnTo>
                  <a:lnTo>
                    <a:pt x="5191" y="0"/>
                  </a:lnTo>
                  <a:lnTo>
                    <a:pt x="5191" y="700"/>
                  </a:lnTo>
                  <a:lnTo>
                    <a:pt x="5293" y="700"/>
                  </a:lnTo>
                  <a:lnTo>
                    <a:pt x="5293" y="139"/>
                  </a:lnTo>
                  <a:lnTo>
                    <a:pt x="5297" y="139"/>
                  </a:lnTo>
                  <a:lnTo>
                    <a:pt x="5602" y="700"/>
                  </a:lnTo>
                  <a:lnTo>
                    <a:pt x="5735" y="700"/>
                  </a:lnTo>
                  <a:close/>
                  <a:moveTo>
                    <a:pt x="6451" y="507"/>
                  </a:moveTo>
                  <a:lnTo>
                    <a:pt x="6451" y="0"/>
                  </a:lnTo>
                  <a:lnTo>
                    <a:pt x="6348" y="0"/>
                  </a:lnTo>
                  <a:lnTo>
                    <a:pt x="6348" y="507"/>
                  </a:lnTo>
                  <a:lnTo>
                    <a:pt x="6348" y="520"/>
                  </a:lnTo>
                  <a:lnTo>
                    <a:pt x="6346" y="533"/>
                  </a:lnTo>
                  <a:lnTo>
                    <a:pt x="6345" y="538"/>
                  </a:lnTo>
                  <a:lnTo>
                    <a:pt x="6344" y="544"/>
                  </a:lnTo>
                  <a:lnTo>
                    <a:pt x="6343" y="549"/>
                  </a:lnTo>
                  <a:lnTo>
                    <a:pt x="6341" y="555"/>
                  </a:lnTo>
                  <a:lnTo>
                    <a:pt x="6336" y="565"/>
                  </a:lnTo>
                  <a:lnTo>
                    <a:pt x="6331" y="575"/>
                  </a:lnTo>
                  <a:lnTo>
                    <a:pt x="6326" y="584"/>
                  </a:lnTo>
                  <a:lnTo>
                    <a:pt x="6318" y="591"/>
                  </a:lnTo>
                  <a:lnTo>
                    <a:pt x="6310" y="599"/>
                  </a:lnTo>
                  <a:lnTo>
                    <a:pt x="6302" y="605"/>
                  </a:lnTo>
                  <a:lnTo>
                    <a:pt x="6298" y="608"/>
                  </a:lnTo>
                  <a:lnTo>
                    <a:pt x="6293" y="611"/>
                  </a:lnTo>
                  <a:lnTo>
                    <a:pt x="6283" y="615"/>
                  </a:lnTo>
                  <a:lnTo>
                    <a:pt x="6273" y="618"/>
                  </a:lnTo>
                  <a:lnTo>
                    <a:pt x="6261" y="621"/>
                  </a:lnTo>
                  <a:lnTo>
                    <a:pt x="6249" y="623"/>
                  </a:lnTo>
                  <a:lnTo>
                    <a:pt x="6236" y="624"/>
                  </a:lnTo>
                  <a:lnTo>
                    <a:pt x="6214" y="624"/>
                  </a:lnTo>
                  <a:lnTo>
                    <a:pt x="6205" y="624"/>
                  </a:lnTo>
                  <a:lnTo>
                    <a:pt x="6196" y="623"/>
                  </a:lnTo>
                  <a:lnTo>
                    <a:pt x="6187" y="621"/>
                  </a:lnTo>
                  <a:lnTo>
                    <a:pt x="6181" y="618"/>
                  </a:lnTo>
                  <a:lnTo>
                    <a:pt x="6174" y="616"/>
                  </a:lnTo>
                  <a:lnTo>
                    <a:pt x="6168" y="613"/>
                  </a:lnTo>
                  <a:lnTo>
                    <a:pt x="6168" y="694"/>
                  </a:lnTo>
                  <a:lnTo>
                    <a:pt x="6176" y="699"/>
                  </a:lnTo>
                  <a:lnTo>
                    <a:pt x="6185" y="703"/>
                  </a:lnTo>
                  <a:lnTo>
                    <a:pt x="6196" y="706"/>
                  </a:lnTo>
                  <a:lnTo>
                    <a:pt x="6207" y="709"/>
                  </a:lnTo>
                  <a:lnTo>
                    <a:pt x="6220" y="711"/>
                  </a:lnTo>
                  <a:lnTo>
                    <a:pt x="6233" y="712"/>
                  </a:lnTo>
                  <a:lnTo>
                    <a:pt x="6247" y="713"/>
                  </a:lnTo>
                  <a:lnTo>
                    <a:pt x="6262" y="713"/>
                  </a:lnTo>
                  <a:lnTo>
                    <a:pt x="6273" y="713"/>
                  </a:lnTo>
                  <a:lnTo>
                    <a:pt x="6283" y="712"/>
                  </a:lnTo>
                  <a:lnTo>
                    <a:pt x="6293" y="711"/>
                  </a:lnTo>
                  <a:lnTo>
                    <a:pt x="6303" y="709"/>
                  </a:lnTo>
                  <a:lnTo>
                    <a:pt x="6322" y="705"/>
                  </a:lnTo>
                  <a:lnTo>
                    <a:pt x="6332" y="702"/>
                  </a:lnTo>
                  <a:lnTo>
                    <a:pt x="6341" y="698"/>
                  </a:lnTo>
                  <a:lnTo>
                    <a:pt x="6349" y="694"/>
                  </a:lnTo>
                  <a:lnTo>
                    <a:pt x="6357" y="690"/>
                  </a:lnTo>
                  <a:lnTo>
                    <a:pt x="6366" y="685"/>
                  </a:lnTo>
                  <a:lnTo>
                    <a:pt x="6373" y="680"/>
                  </a:lnTo>
                  <a:lnTo>
                    <a:pt x="6381" y="675"/>
                  </a:lnTo>
                  <a:lnTo>
                    <a:pt x="6388" y="668"/>
                  </a:lnTo>
                  <a:lnTo>
                    <a:pt x="6395" y="662"/>
                  </a:lnTo>
                  <a:lnTo>
                    <a:pt x="6401" y="654"/>
                  </a:lnTo>
                  <a:lnTo>
                    <a:pt x="6408" y="648"/>
                  </a:lnTo>
                  <a:lnTo>
                    <a:pt x="6413" y="640"/>
                  </a:lnTo>
                  <a:lnTo>
                    <a:pt x="6419" y="632"/>
                  </a:lnTo>
                  <a:lnTo>
                    <a:pt x="6424" y="624"/>
                  </a:lnTo>
                  <a:lnTo>
                    <a:pt x="6428" y="616"/>
                  </a:lnTo>
                  <a:lnTo>
                    <a:pt x="6432" y="608"/>
                  </a:lnTo>
                  <a:lnTo>
                    <a:pt x="6439" y="589"/>
                  </a:lnTo>
                  <a:lnTo>
                    <a:pt x="6441" y="581"/>
                  </a:lnTo>
                  <a:lnTo>
                    <a:pt x="6445" y="571"/>
                  </a:lnTo>
                  <a:lnTo>
                    <a:pt x="6447" y="561"/>
                  </a:lnTo>
                  <a:lnTo>
                    <a:pt x="6448" y="550"/>
                  </a:lnTo>
                  <a:lnTo>
                    <a:pt x="6449" y="541"/>
                  </a:lnTo>
                  <a:lnTo>
                    <a:pt x="6450" y="530"/>
                  </a:lnTo>
                  <a:lnTo>
                    <a:pt x="6451" y="519"/>
                  </a:lnTo>
                  <a:lnTo>
                    <a:pt x="6451" y="507"/>
                  </a:lnTo>
                  <a:close/>
                  <a:moveTo>
                    <a:pt x="7274" y="700"/>
                  </a:moveTo>
                  <a:lnTo>
                    <a:pt x="6968" y="0"/>
                  </a:lnTo>
                  <a:lnTo>
                    <a:pt x="6870" y="0"/>
                  </a:lnTo>
                  <a:lnTo>
                    <a:pt x="6565" y="700"/>
                  </a:lnTo>
                  <a:lnTo>
                    <a:pt x="6675" y="700"/>
                  </a:lnTo>
                  <a:lnTo>
                    <a:pt x="6747" y="521"/>
                  </a:lnTo>
                  <a:lnTo>
                    <a:pt x="7091" y="521"/>
                  </a:lnTo>
                  <a:lnTo>
                    <a:pt x="7163" y="700"/>
                  </a:lnTo>
                  <a:lnTo>
                    <a:pt x="7274" y="700"/>
                  </a:lnTo>
                  <a:close/>
                  <a:moveTo>
                    <a:pt x="7058" y="441"/>
                  </a:moveTo>
                  <a:lnTo>
                    <a:pt x="6781" y="441"/>
                  </a:lnTo>
                  <a:lnTo>
                    <a:pt x="6919" y="97"/>
                  </a:lnTo>
                  <a:lnTo>
                    <a:pt x="7058" y="4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WEB_186x80px.jpg"/>
          <p:cNvPicPr>
            <a:picLocks noChangeAspect="1"/>
          </p:cNvPicPr>
          <p:nvPr/>
        </p:nvPicPr>
        <p:blipFill>
          <a:blip r:embed="rId8" cstate="print"/>
          <a:srcRect t="9687" b="12813"/>
          <a:stretch>
            <a:fillRect/>
          </a:stretch>
        </p:blipFill>
        <p:spPr>
          <a:xfrm>
            <a:off x="152400" y="5994398"/>
            <a:ext cx="1524000" cy="50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9pPr>
    </p:titleStyle>
    <p:bodyStyle>
      <a:lvl1pPr marL="357188" indent="-357188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00113" indent="-274638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lr>
          <a:schemeClr val="accent1"/>
        </a:buClr>
        <a:buChar char="•"/>
        <a:defRPr sz="1800">
          <a:solidFill>
            <a:schemeClr val="tx1"/>
          </a:solidFill>
          <a:latin typeface="+mn-lt"/>
        </a:defRPr>
      </a:lvl3pPr>
      <a:lvl4pPr marL="1165225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430338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6082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0654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5226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9798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hyperlink" Target="http://en.opasnet.org/w/Ebode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wmf"/><Relationship Id="rId12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emf"/><Relationship Id="rId5" Type="http://schemas.openxmlformats.org/officeDocument/2006/relationships/image" Target="../media/image7.png"/><Relationship Id="rId15" Type="http://schemas.openxmlformats.org/officeDocument/2006/relationships/hyperlink" Target="http://urn.fi/URN:ISBN:978-952-245-822-3" TargetMode="External"/><Relationship Id="rId10" Type="http://schemas.openxmlformats.org/officeDocument/2006/relationships/image" Target="../media/image12.jpeg"/><Relationship Id="rId4" Type="http://schemas.openxmlformats.org/officeDocument/2006/relationships/image" Target="../media/image6.wmf"/><Relationship Id="rId9" Type="http://schemas.openxmlformats.org/officeDocument/2006/relationships/image" Target="../media/image11.png"/><Relationship Id="rId14" Type="http://schemas.openxmlformats.org/officeDocument/2006/relationships/hyperlink" Target="http://www.thl.fi/thl-client/pdfs/b75f6999-e7c4-4550-a939-3bccb19e41c1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n.opasnet.org/w/Population_attributable_fraction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nlex.fi/linkit/sd/19920944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lkari.fi/handle/10024/110211" TargetMode="Externa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3" y="1837184"/>
            <a:ext cx="8784976" cy="1295400"/>
          </a:xfrm>
        </p:spPr>
        <p:txBody>
          <a:bodyPr/>
          <a:lstStyle/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err="1" smtClean="0"/>
              <a:t>Tautitaakan</a:t>
            </a:r>
            <a:r>
              <a:rPr lang="en-US" sz="6000" baseline="0" dirty="0" smtClean="0"/>
              <a:t> </a:t>
            </a:r>
            <a:r>
              <a:rPr lang="en-US" sz="6000" baseline="0" dirty="0" err="1" smtClean="0"/>
              <a:t>synergia</a:t>
            </a:r>
            <a:r>
              <a:rPr lang="en-US" sz="6000" baseline="0" dirty="0" smtClean="0"/>
              <a:t>: radon </a:t>
            </a:r>
            <a:r>
              <a:rPr lang="en-US" sz="6000" baseline="0" dirty="0" err="1" smtClean="0"/>
              <a:t>vai</a:t>
            </a:r>
            <a:r>
              <a:rPr lang="en-US" sz="6000" baseline="0" dirty="0" smtClean="0"/>
              <a:t> </a:t>
            </a:r>
            <a:r>
              <a:rPr lang="en-US" sz="6000" baseline="0" dirty="0" err="1" smtClean="0"/>
              <a:t>tupakka</a:t>
            </a:r>
            <a:r>
              <a:rPr lang="en-US" sz="6000" baseline="0" dirty="0" smtClean="0"/>
              <a:t>?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313" y="3276600"/>
            <a:ext cx="8207375" cy="584448"/>
          </a:xfrm>
        </p:spPr>
        <p:txBody>
          <a:bodyPr/>
          <a:lstStyle/>
          <a:p>
            <a:r>
              <a:rPr lang="fi-FI" dirty="0" smtClean="0"/>
              <a:t>Jouni Tuomisto, Otto Hänninen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ABBFBB-DF1A-4B2B-8BEE-F79AD5DC725E}" type="datetime1">
              <a:rPr lang="fi-FI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 dirty="0" smtClean="0"/>
              <a:t>Sisäilman kansanterveysvaikutukset/Otto Hänninen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4AE90ED-C1C6-472D-BC2D-035E1DA73F27}" type="slidenum">
              <a:rPr lang="fi-FI"/>
              <a:pPr/>
              <a:t>1</a:t>
            </a:fld>
            <a:endParaRPr lang="fi-FI"/>
          </a:p>
        </p:txBody>
      </p:sp>
      <p:pic>
        <p:nvPicPr>
          <p:cNvPr id="9" name="Picture 8" descr="banneri_7b_powerpoint2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813132"/>
            <a:ext cx="9144000" cy="78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1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Tupakoinnin osuus radon-riskiin</a:t>
            </a:r>
            <a:endParaRPr lang="fi-FI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10</a:t>
            </a:fld>
            <a:endParaRPr lang="fi-FI"/>
          </a:p>
        </p:txBody>
      </p:sp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858" y="1772816"/>
            <a:ext cx="693554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6" name="TextBox 1035"/>
          <p:cNvSpPr txBox="1"/>
          <p:nvPr/>
        </p:nvSpPr>
        <p:spPr>
          <a:xfrm>
            <a:off x="4283968" y="1268760"/>
            <a:ext cx="4044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Taustalähtökohtana </a:t>
            </a:r>
            <a:r>
              <a:rPr lang="fi-FI" dirty="0" err="1" smtClean="0"/>
              <a:t>ympäristöaltisteet</a:t>
            </a:r>
            <a:endParaRPr lang="fi-FI" dirty="0" smtClean="0"/>
          </a:p>
          <a:p>
            <a:r>
              <a:rPr lang="fi-FI" dirty="0" smtClean="0"/>
              <a:t>Elintapamuuttujat eivät ole mukana!</a:t>
            </a:r>
            <a:endParaRPr lang="fi-FI" dirty="0"/>
          </a:p>
        </p:txBody>
      </p:sp>
      <p:sp>
        <p:nvSpPr>
          <p:cNvPr id="46" name="TextBox 45"/>
          <p:cNvSpPr txBox="1"/>
          <p:nvPr/>
        </p:nvSpPr>
        <p:spPr>
          <a:xfrm>
            <a:off x="2987824" y="5518973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Radonin osalta tupakoinnin synergistinen vaikutus kuitenkin implisiittisesti sisältyy arvioon.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572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Keuhkosyövän riskitekijät</a:t>
            </a:r>
            <a:endParaRPr lang="fi-FI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11</a:t>
            </a:fld>
            <a:endParaRPr lang="fi-FI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59" y="1747416"/>
            <a:ext cx="4146013" cy="2473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45635" y="1844824"/>
            <a:ext cx="1628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/>
              <a:t>Ympäristöriskejä</a:t>
            </a:r>
            <a:endParaRPr lang="fi-FI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2680" y="4596338"/>
            <a:ext cx="2578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Yhteensä 38 108 DALY</a:t>
            </a:r>
            <a:endParaRPr lang="fi-FI" dirty="0"/>
          </a:p>
        </p:txBody>
      </p:sp>
      <p:sp>
        <p:nvSpPr>
          <p:cNvPr id="11" name="TextBox 10"/>
          <p:cNvSpPr txBox="1"/>
          <p:nvPr/>
        </p:nvSpPr>
        <p:spPr>
          <a:xfrm>
            <a:off x="4585824" y="4612486"/>
            <a:ext cx="2578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Yhteensä 35 040 DALY</a:t>
            </a:r>
            <a:endParaRPr lang="fi-FI" dirty="0"/>
          </a:p>
        </p:txBody>
      </p:sp>
      <p:grpSp>
        <p:nvGrpSpPr>
          <p:cNvPr id="4114" name="Group 4113"/>
          <p:cNvGrpSpPr>
            <a:grpSpLocks noChangeAspect="1"/>
          </p:cNvGrpSpPr>
          <p:nvPr/>
        </p:nvGrpSpPr>
        <p:grpSpPr>
          <a:xfrm>
            <a:off x="276199" y="1844824"/>
            <a:ext cx="4392613" cy="2462212"/>
            <a:chOff x="-1727200" y="2335213"/>
            <a:chExt cx="4392613" cy="2462212"/>
          </a:xfrm>
        </p:grpSpPr>
        <p:sp>
          <p:nvSpPr>
            <p:cNvPr id="10" name="AutoShape 5"/>
            <p:cNvSpPr>
              <a:spLocks noChangeAspect="1" noChangeArrowheads="1" noTextEdit="1"/>
            </p:cNvSpPr>
            <p:nvPr/>
          </p:nvSpPr>
          <p:spPr bwMode="auto">
            <a:xfrm>
              <a:off x="-1727200" y="2335213"/>
              <a:ext cx="4392613" cy="2462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-919162" y="4295775"/>
              <a:ext cx="57150" cy="4175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>
              <a:off x="-990600" y="4713288"/>
              <a:ext cx="71438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>
              <a:off x="-950912" y="4276725"/>
              <a:ext cx="26988" cy="22066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>
              <a:off x="-1020762" y="4497388"/>
              <a:ext cx="6985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 flipV="1">
              <a:off x="-1211262" y="3268663"/>
              <a:ext cx="103188" cy="2016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H="1">
              <a:off x="-1282700" y="3268663"/>
              <a:ext cx="71438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 flipV="1">
              <a:off x="-534987" y="2992438"/>
              <a:ext cx="55563" cy="2873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H="1">
              <a:off x="-603250" y="2992438"/>
              <a:ext cx="68263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 flipV="1">
              <a:off x="-4762" y="2843213"/>
              <a:ext cx="12700" cy="3778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V="1">
              <a:off x="473075" y="3057525"/>
              <a:ext cx="227013" cy="14446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700088" y="3057525"/>
              <a:ext cx="71438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V="1">
              <a:off x="512763" y="2874963"/>
              <a:ext cx="414338" cy="32702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927100" y="2874963"/>
              <a:ext cx="69850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 flipV="1">
              <a:off x="515938" y="3070225"/>
              <a:ext cx="676275" cy="13176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1192213" y="3070225"/>
              <a:ext cx="68263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1563688" y="3794125"/>
              <a:ext cx="422275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PM2.5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-1670050" y="4619625"/>
              <a:ext cx="723900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Rn, no SHS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6" name="Rectangle 28"/>
            <p:cNvSpPr>
              <a:spLocks noChangeArrowheads="1"/>
            </p:cNvSpPr>
            <p:nvPr/>
          </p:nvSpPr>
          <p:spPr bwMode="auto">
            <a:xfrm>
              <a:off x="-1531937" y="4391025"/>
              <a:ext cx="55086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Rn+SHS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7" name="Rectangle 29"/>
            <p:cNvSpPr>
              <a:spLocks noChangeArrowheads="1"/>
            </p:cNvSpPr>
            <p:nvPr/>
          </p:nvSpPr>
          <p:spPr bwMode="auto">
            <a:xfrm>
              <a:off x="-1682750" y="3929063"/>
              <a:ext cx="765175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Rn+smoking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0" name="Rectangle 30"/>
            <p:cNvSpPr>
              <a:spLocks noChangeArrowheads="1"/>
            </p:cNvSpPr>
            <p:nvPr/>
          </p:nvSpPr>
          <p:spPr bwMode="auto">
            <a:xfrm>
              <a:off x="-1563687" y="3159125"/>
              <a:ext cx="314325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SHS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1" name="Rectangle 31"/>
            <p:cNvSpPr>
              <a:spLocks noChangeArrowheads="1"/>
            </p:cNvSpPr>
            <p:nvPr/>
          </p:nvSpPr>
          <p:spPr bwMode="auto">
            <a:xfrm>
              <a:off x="-1304925" y="2882900"/>
              <a:ext cx="749300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Traffic noise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2" name="Rectangle 32"/>
            <p:cNvSpPr>
              <a:spLocks noChangeArrowheads="1"/>
            </p:cNvSpPr>
            <p:nvPr/>
          </p:nvSpPr>
          <p:spPr bwMode="auto">
            <a:xfrm>
              <a:off x="-433387" y="2733675"/>
              <a:ext cx="468313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Dioxins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3" name="Rectangle 33"/>
            <p:cNvSpPr>
              <a:spLocks noChangeArrowheads="1"/>
            </p:cNvSpPr>
            <p:nvPr/>
          </p:nvSpPr>
          <p:spPr bwMode="auto">
            <a:xfrm>
              <a:off x="430213" y="3116263"/>
              <a:ext cx="338138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Lead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4" name="Rectangle 34"/>
            <p:cNvSpPr>
              <a:spLocks noChangeArrowheads="1"/>
            </p:cNvSpPr>
            <p:nvPr/>
          </p:nvSpPr>
          <p:spPr bwMode="auto">
            <a:xfrm>
              <a:off x="796925" y="2960688"/>
              <a:ext cx="382588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Ozone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7" name="Rectangle 35"/>
            <p:cNvSpPr>
              <a:spLocks noChangeArrowheads="1"/>
            </p:cNvSpPr>
            <p:nvPr/>
          </p:nvSpPr>
          <p:spPr bwMode="auto">
            <a:xfrm>
              <a:off x="1017588" y="2770188"/>
              <a:ext cx="555625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Benzene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8" name="Rectangle 36"/>
            <p:cNvSpPr>
              <a:spLocks noChangeArrowheads="1"/>
            </p:cNvSpPr>
            <p:nvPr/>
          </p:nvSpPr>
          <p:spPr bwMode="auto">
            <a:xfrm>
              <a:off x="1282700" y="2968625"/>
              <a:ext cx="796925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Formaldehyd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9" name="Rectangle 37"/>
            <p:cNvSpPr>
              <a:spLocks noChangeArrowheads="1"/>
            </p:cNvSpPr>
            <p:nvPr/>
          </p:nvSpPr>
          <p:spPr bwMode="auto">
            <a:xfrm>
              <a:off x="1612900" y="3109913"/>
              <a:ext cx="127000" cy="169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0" name="Rectangle 38"/>
            <p:cNvSpPr>
              <a:spLocks noChangeArrowheads="1"/>
            </p:cNvSpPr>
            <p:nvPr/>
          </p:nvSpPr>
          <p:spPr bwMode="auto">
            <a:xfrm>
              <a:off x="2136775" y="2489200"/>
              <a:ext cx="522288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Finland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1" name="Rectangle 39"/>
            <p:cNvSpPr>
              <a:spLocks noChangeArrowheads="1"/>
            </p:cNvSpPr>
            <p:nvPr/>
          </p:nvSpPr>
          <p:spPr bwMode="auto">
            <a:xfrm>
              <a:off x="-1670050" y="2390775"/>
              <a:ext cx="258763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900" b="0" i="0" u="none" strike="noStrike" cap="none" normalizeH="0" baseline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rPr>
                <a:t>Non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2" name="Rectangle 40"/>
            <p:cNvSpPr>
              <a:spLocks noChangeArrowheads="1"/>
            </p:cNvSpPr>
            <p:nvPr/>
          </p:nvSpPr>
          <p:spPr bwMode="auto">
            <a:xfrm>
              <a:off x="-1471612" y="2390775"/>
              <a:ext cx="87313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900" b="0" i="0" u="none" strike="noStrike" cap="none" normalizeH="0" baseline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3" name="Rectangle 41"/>
            <p:cNvSpPr>
              <a:spLocks noChangeArrowheads="1"/>
            </p:cNvSpPr>
            <p:nvPr/>
          </p:nvSpPr>
          <p:spPr bwMode="auto">
            <a:xfrm>
              <a:off x="-1436687" y="2390775"/>
              <a:ext cx="965200" cy="150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i-FI" altLang="fi-FI" sz="900" b="0" i="0" u="none" strike="noStrike" cap="none" normalizeH="0" baseline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rPr>
                <a:t>discounted values</a:t>
              </a:r>
              <a:endParaRPr kumimoji="0" lang="fi-FI" altLang="fi-F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0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28737" y="2979738"/>
              <a:ext cx="3692525" cy="1709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15" name="TextBox 4114"/>
          <p:cNvSpPr txBox="1"/>
          <p:nvPr/>
        </p:nvSpPr>
        <p:spPr>
          <a:xfrm>
            <a:off x="1664303" y="4058488"/>
            <a:ext cx="18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Hänninen &amp; </a:t>
            </a:r>
            <a:r>
              <a:rPr lang="fi-FI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Knol</a:t>
            </a:r>
            <a:r>
              <a:rPr lang="fi-FI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  <a:endParaRPr lang="fi-FI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78586" y="3632447"/>
            <a:ext cx="18624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Mäkeläinen 2010 ja</a:t>
            </a:r>
          </a:p>
          <a:p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Hänninen &amp; </a:t>
            </a:r>
            <a:r>
              <a:rPr lang="fi-FI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Knol</a:t>
            </a:r>
            <a:r>
              <a:rPr lang="fi-FI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</a:p>
          <a:p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(yhdistetty arvio)</a:t>
            </a:r>
            <a:endParaRPr lang="fi-FI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00603" y="5301208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Osapuilleen </a:t>
            </a:r>
          </a:p>
          <a:p>
            <a:r>
              <a:rPr lang="fi-FI" dirty="0" smtClean="0"/>
              <a:t>mittakaavassa</a:t>
            </a:r>
            <a:endParaRPr lang="fi-FI" dirty="0"/>
          </a:p>
        </p:txBody>
      </p:sp>
      <p:cxnSp>
        <p:nvCxnSpPr>
          <p:cNvPr id="4117" name="Straight Arrow Connector 4116"/>
          <p:cNvCxnSpPr>
            <a:stCxn id="54" idx="0"/>
          </p:cNvCxnSpPr>
          <p:nvPr/>
        </p:nvCxnSpPr>
        <p:spPr>
          <a:xfrm flipH="1" flipV="1">
            <a:off x="3567088" y="4199086"/>
            <a:ext cx="463230" cy="11021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4004321" y="4129236"/>
            <a:ext cx="927719" cy="11939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863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Näkökulma 2:</a:t>
            </a:r>
            <a:br>
              <a:rPr lang="fi-FI" sz="4000" dirty="0" smtClean="0"/>
            </a:br>
            <a:r>
              <a:rPr lang="fi-FI" sz="4000" dirty="0" smtClean="0"/>
              <a:t>Keuhkosyöpäriskit</a:t>
            </a:r>
            <a:endParaRPr lang="fi-FI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Ilona Mäkeläinen: keuhkosyöpäkuolemat Suomessa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12</a:t>
            </a:fld>
            <a:endParaRPr lang="fi-FI"/>
          </a:p>
        </p:txBody>
      </p:sp>
      <p:pic>
        <p:nvPicPr>
          <p:cNvPr id="2050" name="Picture 2" descr="\\cesium\ohaf$\_Desktop\Clipboard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7439025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879" y="188640"/>
            <a:ext cx="1086802" cy="1538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97653" y="3645024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Mäkeläinen 2010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345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600" dirty="0" smtClean="0"/>
              <a:t>Keuhkosyöpä:</a:t>
            </a:r>
            <a:br>
              <a:rPr lang="fi-FI" sz="3600" dirty="0" smtClean="0"/>
            </a:br>
            <a:r>
              <a:rPr lang="fi-FI" sz="3600" dirty="0" smtClean="0"/>
              <a:t>Kaksi riskitekijää</a:t>
            </a:r>
            <a:endParaRPr lang="fi-FI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13</a:t>
            </a:fld>
            <a:endParaRPr lang="fi-FI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6" r="8870"/>
          <a:stretch/>
        </p:blipFill>
        <p:spPr bwMode="auto">
          <a:xfrm>
            <a:off x="609600" y="1556792"/>
            <a:ext cx="588010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32666" y="1840756"/>
            <a:ext cx="22878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Selittävät yhteensä </a:t>
            </a:r>
          </a:p>
          <a:p>
            <a:r>
              <a:rPr lang="fi-FI" dirty="0" smtClean="0"/>
              <a:t>89% keuhkosyövistä</a:t>
            </a:r>
          </a:p>
          <a:p>
            <a:endParaRPr lang="fi-FI" dirty="0"/>
          </a:p>
          <a:p>
            <a:r>
              <a:rPr lang="fi-FI" dirty="0" smtClean="0"/>
              <a:t>Tupakka 87%</a:t>
            </a:r>
          </a:p>
          <a:p>
            <a:r>
              <a:rPr lang="fi-FI" dirty="0" smtClean="0"/>
              <a:t>Radon 14%</a:t>
            </a:r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Ei kumpikaan: 11%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01083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/>
              <a:t>Keuhkosyöpä:</a:t>
            </a:r>
            <a:br>
              <a:rPr lang="fi-FI" sz="4000" dirty="0"/>
            </a:br>
            <a:r>
              <a:rPr lang="fi-FI" sz="4000" dirty="0"/>
              <a:t>Kaksi riskitekijää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Jos näkökulmaksi otettaan keuhkosyöpien torjunta, havaitaan että</a:t>
            </a:r>
          </a:p>
          <a:p>
            <a:pPr lvl="1"/>
            <a:r>
              <a:rPr lang="fi-FI" dirty="0" smtClean="0"/>
              <a:t>tupakointi on selvästi tärkeämpi riskitekijä</a:t>
            </a:r>
          </a:p>
          <a:p>
            <a:pPr lvl="1"/>
            <a:r>
              <a:rPr lang="fi-FI" dirty="0" smtClean="0"/>
              <a:t>torjumalla radonaltistusta alennetaan siis pääosin tupakoitsijoiden keuhkosyöpäriskiä, joka on jo tupakoinnin takia kohonnut 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606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Yhteisvaikutus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smtClean="0"/>
              <a:t>Antagonismi: aine vähentää</a:t>
            </a:r>
            <a:r>
              <a:rPr lang="fi-FI" baseline="0" dirty="0" smtClean="0"/>
              <a:t> toisen aineen vaikutusta.</a:t>
            </a:r>
          </a:p>
          <a:p>
            <a:pPr lvl="0"/>
            <a:r>
              <a:rPr lang="fi-FI" baseline="0" dirty="0" smtClean="0"/>
              <a:t>Synergismi: aine voimistaa toisen aineen vaikutusta.</a:t>
            </a:r>
          </a:p>
          <a:p>
            <a:pPr lvl="0"/>
            <a:r>
              <a:rPr lang="fi-FI" baseline="0" dirty="0" smtClean="0"/>
              <a:t>Mekanismi usein </a:t>
            </a:r>
          </a:p>
          <a:p>
            <a:pPr lvl="1"/>
            <a:r>
              <a:rPr lang="fi-FI" baseline="0" dirty="0" smtClean="0"/>
              <a:t>Toinen aine lisää tai vähentää toisen metaboliaa.</a:t>
            </a:r>
          </a:p>
          <a:p>
            <a:pPr lvl="1"/>
            <a:r>
              <a:rPr lang="fi-FI" baseline="0" dirty="0" smtClean="0"/>
              <a:t>Toinen aine lisää tai estää toisen sitoutumista reseptoriin.</a:t>
            </a:r>
          </a:p>
          <a:p>
            <a:pPr lvl="1"/>
            <a:r>
              <a:rPr lang="fi-FI" baseline="0" dirty="0" smtClean="0"/>
              <a:t>Molemmat aineet vaikuttavat samaan mekanismiin eri kohdissa.</a:t>
            </a:r>
          </a:p>
          <a:p>
            <a:pPr lvl="0"/>
            <a:r>
              <a:rPr lang="fi-FI" baseline="0" dirty="0" smtClean="0"/>
              <a:t>Joskus aineet vaikuttavat samaan asiaan toisistaan riippumattomilla mekanismeilla.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899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baseline="0" dirty="0" smtClean="0"/>
              <a:t> Yhteisvaikutukset: riskiero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R</a:t>
            </a:r>
            <a:r>
              <a:rPr lang="fi-FI" baseline="-25000" dirty="0" err="1"/>
              <a:t>x</a:t>
            </a:r>
            <a:r>
              <a:rPr lang="fi-FI" dirty="0" smtClean="0"/>
              <a:t>: riski </a:t>
            </a:r>
            <a:r>
              <a:rPr lang="fi-FI" dirty="0" err="1" smtClean="0"/>
              <a:t>altisteelle</a:t>
            </a:r>
            <a:r>
              <a:rPr lang="fi-FI" dirty="0" smtClean="0"/>
              <a:t> x. R</a:t>
            </a:r>
            <a:r>
              <a:rPr lang="fi-FI" baseline="-25000" dirty="0" smtClean="0"/>
              <a:t>1</a:t>
            </a:r>
            <a:r>
              <a:rPr lang="fi-FI" dirty="0" smtClean="0"/>
              <a:t> altistus on, R</a:t>
            </a:r>
            <a:r>
              <a:rPr lang="fi-FI" baseline="-25000" dirty="0" smtClean="0"/>
              <a:t>0</a:t>
            </a:r>
            <a:r>
              <a:rPr lang="fi-FI" dirty="0" smtClean="0"/>
              <a:t> altistusta ei ole.</a:t>
            </a:r>
          </a:p>
          <a:p>
            <a:r>
              <a:rPr lang="fi-FI" dirty="0" smtClean="0"/>
              <a:t>RD</a:t>
            </a:r>
            <a:r>
              <a:rPr lang="fi-FI" baseline="-25000" dirty="0" smtClean="0"/>
              <a:t>1</a:t>
            </a:r>
            <a:r>
              <a:rPr lang="fi-FI" dirty="0" smtClean="0"/>
              <a:t> = </a:t>
            </a:r>
            <a:r>
              <a:rPr lang="fi-FI" dirty="0"/>
              <a:t>R</a:t>
            </a:r>
            <a:r>
              <a:rPr lang="fi-FI" baseline="-25000" dirty="0"/>
              <a:t>1</a:t>
            </a:r>
            <a:r>
              <a:rPr lang="fi-FI" dirty="0"/>
              <a:t> -</a:t>
            </a:r>
            <a:r>
              <a:rPr lang="fi-FI" dirty="0" smtClean="0"/>
              <a:t> </a:t>
            </a:r>
            <a:r>
              <a:rPr lang="fi-FI" dirty="0"/>
              <a:t>R</a:t>
            </a:r>
            <a:r>
              <a:rPr lang="fi-FI" baseline="-25000" dirty="0"/>
              <a:t>0</a:t>
            </a:r>
            <a:r>
              <a:rPr lang="fi-FI" dirty="0" smtClean="0"/>
              <a:t> riskiero x:lle (</a:t>
            </a:r>
            <a:r>
              <a:rPr lang="fi-FI" dirty="0" err="1" smtClean="0"/>
              <a:t>risk</a:t>
            </a:r>
            <a:r>
              <a:rPr lang="fi-FI" dirty="0" smtClean="0"/>
              <a:t> </a:t>
            </a:r>
            <a:r>
              <a:rPr lang="fi-FI" dirty="0" err="1" smtClean="0"/>
              <a:t>difference</a:t>
            </a:r>
            <a:r>
              <a:rPr lang="fi-FI" dirty="0" smtClean="0"/>
              <a:t> for </a:t>
            </a:r>
            <a:r>
              <a:rPr lang="fi-FI" dirty="0" err="1" smtClean="0"/>
              <a:t>pollutant</a:t>
            </a:r>
            <a:r>
              <a:rPr lang="fi-FI" dirty="0" smtClean="0"/>
              <a:t> x)</a:t>
            </a:r>
          </a:p>
          <a:p>
            <a:r>
              <a:rPr lang="fi-FI" dirty="0" smtClean="0"/>
              <a:t>RD</a:t>
            </a:r>
            <a:r>
              <a:rPr lang="fi-FI" baseline="-25000" dirty="0" smtClean="0"/>
              <a:t>11</a:t>
            </a:r>
            <a:r>
              <a:rPr lang="fi-FI" dirty="0" smtClean="0"/>
              <a:t> </a:t>
            </a:r>
            <a:r>
              <a:rPr lang="fi-FI" dirty="0"/>
              <a:t>= </a:t>
            </a:r>
            <a:r>
              <a:rPr lang="fi-FI" dirty="0" smtClean="0"/>
              <a:t>R</a:t>
            </a:r>
            <a:r>
              <a:rPr lang="fi-FI" baseline="-25000" dirty="0" smtClean="0"/>
              <a:t>11</a:t>
            </a:r>
            <a:r>
              <a:rPr lang="fi-FI" dirty="0" smtClean="0"/>
              <a:t> </a:t>
            </a:r>
            <a:r>
              <a:rPr lang="fi-FI" dirty="0"/>
              <a:t>- </a:t>
            </a:r>
            <a:r>
              <a:rPr lang="fi-FI" dirty="0" smtClean="0"/>
              <a:t>R</a:t>
            </a:r>
            <a:r>
              <a:rPr lang="fi-FI" baseline="-25000" dirty="0" smtClean="0"/>
              <a:t>00</a:t>
            </a:r>
            <a:r>
              <a:rPr lang="fi-FI" dirty="0" smtClean="0"/>
              <a:t> </a:t>
            </a:r>
            <a:r>
              <a:rPr lang="fi-FI" dirty="0"/>
              <a:t>riskiero </a:t>
            </a:r>
            <a:r>
              <a:rPr lang="fi-FI" dirty="0" smtClean="0"/>
              <a:t>x:lle ja y:lle (</a:t>
            </a:r>
            <a:r>
              <a:rPr lang="fi-FI" dirty="0" err="1" smtClean="0"/>
              <a:t>risk</a:t>
            </a:r>
            <a:r>
              <a:rPr lang="fi-FI" dirty="0" smtClean="0"/>
              <a:t> </a:t>
            </a:r>
            <a:r>
              <a:rPr lang="fi-FI" dirty="0" err="1" smtClean="0"/>
              <a:t>difference</a:t>
            </a:r>
            <a:r>
              <a:rPr lang="fi-FI" dirty="0" smtClean="0"/>
              <a:t> for </a:t>
            </a:r>
            <a:r>
              <a:rPr lang="fi-FI" dirty="0" err="1" smtClean="0"/>
              <a:t>pollutants</a:t>
            </a:r>
            <a:r>
              <a:rPr lang="fi-FI" dirty="0" smtClean="0"/>
              <a:t> x and y)</a:t>
            </a:r>
          </a:p>
          <a:p>
            <a:r>
              <a:rPr lang="fi-FI" dirty="0" err="1" smtClean="0"/>
              <a:t>Additiivinen</a:t>
            </a:r>
            <a:r>
              <a:rPr lang="fi-FI" dirty="0" smtClean="0"/>
              <a:t> vaikutus:</a:t>
            </a:r>
          </a:p>
          <a:p>
            <a:pPr lvl="1"/>
            <a:r>
              <a:rPr lang="fi-FI" dirty="0"/>
              <a:t>RD</a:t>
            </a:r>
            <a:r>
              <a:rPr lang="fi-FI" baseline="-25000" dirty="0"/>
              <a:t>11</a:t>
            </a:r>
            <a:r>
              <a:rPr lang="fi-FI" dirty="0"/>
              <a:t> = </a:t>
            </a:r>
            <a:r>
              <a:rPr lang="fi-FI" dirty="0" smtClean="0"/>
              <a:t>RD</a:t>
            </a:r>
            <a:r>
              <a:rPr lang="fi-FI" baseline="-25000" dirty="0" smtClean="0"/>
              <a:t>10</a:t>
            </a:r>
            <a:r>
              <a:rPr lang="fi-FI" dirty="0" smtClean="0"/>
              <a:t> + RD</a:t>
            </a:r>
            <a:r>
              <a:rPr lang="fi-FI" baseline="-25000" dirty="0" smtClean="0"/>
              <a:t>01</a:t>
            </a:r>
          </a:p>
          <a:p>
            <a:r>
              <a:rPr lang="fi-FI" dirty="0" err="1" smtClean="0"/>
              <a:t>Superadditiivinen</a:t>
            </a:r>
            <a:r>
              <a:rPr lang="fi-FI" dirty="0" smtClean="0"/>
              <a:t> </a:t>
            </a:r>
            <a:r>
              <a:rPr lang="fi-FI" dirty="0"/>
              <a:t>vaikutus:</a:t>
            </a:r>
          </a:p>
          <a:p>
            <a:pPr lvl="1"/>
            <a:r>
              <a:rPr lang="fi-FI" dirty="0"/>
              <a:t>RD</a:t>
            </a:r>
            <a:r>
              <a:rPr lang="fi-FI" baseline="-25000" dirty="0"/>
              <a:t>11</a:t>
            </a:r>
            <a:r>
              <a:rPr lang="fi-FI" dirty="0"/>
              <a:t> </a:t>
            </a:r>
            <a:r>
              <a:rPr lang="fi-FI" dirty="0" smtClean="0"/>
              <a:t>&gt; </a:t>
            </a:r>
            <a:r>
              <a:rPr lang="fi-FI" dirty="0"/>
              <a:t>RD</a:t>
            </a:r>
            <a:r>
              <a:rPr lang="fi-FI" baseline="-25000" dirty="0"/>
              <a:t>10</a:t>
            </a:r>
            <a:r>
              <a:rPr lang="fi-FI" dirty="0"/>
              <a:t> + </a:t>
            </a:r>
            <a:r>
              <a:rPr lang="fi-FI" dirty="0" smtClean="0"/>
              <a:t>RD</a:t>
            </a:r>
            <a:r>
              <a:rPr lang="fi-FI" baseline="-25000" dirty="0" smtClean="0"/>
              <a:t>01</a:t>
            </a:r>
            <a:endParaRPr lang="fi-FI" baseline="-25000" dirty="0"/>
          </a:p>
          <a:p>
            <a:r>
              <a:rPr lang="fi-FI" dirty="0" err="1" smtClean="0"/>
              <a:t>Subadditiivinen</a:t>
            </a:r>
            <a:r>
              <a:rPr lang="fi-FI" dirty="0" smtClean="0"/>
              <a:t> </a:t>
            </a:r>
            <a:r>
              <a:rPr lang="fi-FI" dirty="0"/>
              <a:t>vaikutus:</a:t>
            </a:r>
          </a:p>
          <a:p>
            <a:pPr lvl="1"/>
            <a:r>
              <a:rPr lang="fi-FI" dirty="0" smtClean="0"/>
              <a:t>RD</a:t>
            </a:r>
            <a:r>
              <a:rPr lang="fi-FI" baseline="-25000" dirty="0" smtClean="0"/>
              <a:t>11</a:t>
            </a:r>
            <a:r>
              <a:rPr lang="fi-FI" dirty="0" smtClean="0"/>
              <a:t> &lt; </a:t>
            </a:r>
            <a:r>
              <a:rPr lang="fi-FI" dirty="0"/>
              <a:t>RD</a:t>
            </a:r>
            <a:r>
              <a:rPr lang="fi-FI" baseline="-25000" dirty="0"/>
              <a:t>10</a:t>
            </a:r>
            <a:r>
              <a:rPr lang="fi-FI" dirty="0"/>
              <a:t> + </a:t>
            </a:r>
            <a:r>
              <a:rPr lang="fi-FI" dirty="0" smtClean="0"/>
              <a:t>RD</a:t>
            </a:r>
            <a:r>
              <a:rPr lang="fi-FI" baseline="-25000" dirty="0" smtClean="0"/>
              <a:t>01</a:t>
            </a:r>
            <a:endParaRPr lang="fi-FI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5789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Yhteisvaikutukset: riskisuhde (</a:t>
            </a:r>
            <a:r>
              <a:rPr lang="fi-FI" dirty="0" err="1" smtClean="0"/>
              <a:t>risk</a:t>
            </a:r>
            <a:r>
              <a:rPr lang="fi-FI" dirty="0" smtClean="0"/>
              <a:t> </a:t>
            </a:r>
            <a:r>
              <a:rPr lang="fi-FI" dirty="0" err="1" smtClean="0"/>
              <a:t>ratio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</a:t>
            </a:r>
            <a:r>
              <a:rPr lang="fi-FI" sz="2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fi-FI" sz="2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R</a:t>
            </a:r>
            <a:r>
              <a:rPr lang="fi-FI" sz="2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fi-FI" sz="2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R</a:t>
            </a:r>
            <a:r>
              <a:rPr lang="fi-FI" sz="2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</a:t>
            </a:r>
            <a:r>
              <a:rPr lang="fi-FI" sz="2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357188" marR="0" indent="-357188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lang="fi-FI" sz="2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Additiivinen</a:t>
            </a:r>
            <a:r>
              <a:rPr lang="fi-FI" sz="2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vaikutus</a:t>
            </a:r>
          </a:p>
          <a:p>
            <a:pPr lvl="1" indent="-357188">
              <a:spcBef>
                <a:spcPts val="900"/>
              </a:spcBef>
              <a:buClr>
                <a:schemeClr val="accent1"/>
              </a:buClr>
              <a:buFontTx/>
              <a:buChar char="•"/>
            </a:pPr>
            <a:r>
              <a:rPr lang="fi-FI" sz="2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</a:t>
            </a:r>
            <a:r>
              <a:rPr lang="fi-FI" sz="2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RR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</a:t>
            </a:r>
            <a:r>
              <a:rPr lang="fi-FI" sz="2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RR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01</a:t>
            </a:r>
            <a:r>
              <a:rPr lang="fi-FI" dirty="0"/>
              <a:t> -1</a:t>
            </a:r>
            <a:endParaRPr lang="fi-FI" sz="2000" baseline="-250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57188" marR="0" lvl="0" indent="-357188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lang="fi-FI" sz="2200" dirty="0" smtClean="0">
                <a:effectLst/>
              </a:rPr>
              <a:t>Yleensä epidemiologiassa kuitenkin oletetaan esim.:</a:t>
            </a:r>
          </a:p>
          <a:p>
            <a:pPr marL="625475" marR="0" lvl="1" indent="-357188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lang="fi-FI" sz="2000" dirty="0" err="1" smtClean="0">
                <a:effectLst/>
              </a:rPr>
              <a:t>ln(p</a:t>
            </a:r>
            <a:r>
              <a:rPr lang="fi-FI" sz="2000" dirty="0" smtClean="0">
                <a:effectLst/>
              </a:rPr>
              <a:t>) = a</a:t>
            </a:r>
            <a:r>
              <a:rPr lang="fi-FI" sz="2000" baseline="0" dirty="0" smtClean="0">
                <a:effectLst/>
              </a:rPr>
              <a:t> + b</a:t>
            </a:r>
            <a:r>
              <a:rPr lang="fi-FI" sz="2000" baseline="-25000" dirty="0" smtClean="0">
                <a:effectLst/>
              </a:rPr>
              <a:t>1</a:t>
            </a:r>
            <a:r>
              <a:rPr lang="fi-FI" sz="2000" baseline="0" dirty="0" smtClean="0">
                <a:effectLst/>
              </a:rPr>
              <a:t>x</a:t>
            </a:r>
            <a:r>
              <a:rPr lang="fi-FI" sz="2000" baseline="-25000" dirty="0" smtClean="0">
                <a:effectLst/>
              </a:rPr>
              <a:t>1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+ b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x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+ b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3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x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3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fi-FI" sz="2000" dirty="0" smtClean="0">
                <a:solidFill>
                  <a:schemeClr val="tx1"/>
                </a:solidFill>
                <a:effectLst/>
                <a:latin typeface="+mn-lt"/>
              </a:rPr>
              <a:t>+…</a:t>
            </a:r>
          </a:p>
          <a:p>
            <a:pPr marL="625475" marR="0" lvl="1" indent="-357188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lang="fi-FI" sz="2000" dirty="0" err="1" smtClean="0">
                <a:solidFill>
                  <a:schemeClr val="tx1"/>
                </a:solidFill>
                <a:effectLst/>
                <a:latin typeface="+mn-lt"/>
                <a:sym typeface="Wingdings" panose="05000000000000000000" pitchFamily="2" charset="2"/>
              </a:rPr>
              <a:t></a:t>
            </a:r>
            <a:r>
              <a:rPr lang="fi-FI" sz="2000" dirty="0" err="1" smtClean="0">
                <a:solidFill>
                  <a:schemeClr val="tx1"/>
                </a:solidFill>
                <a:effectLst/>
                <a:latin typeface="+mn-lt"/>
              </a:rPr>
              <a:t>p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= </a:t>
            </a:r>
            <a:r>
              <a:rPr lang="fi-FI" sz="2000" dirty="0" smtClean="0">
                <a:solidFill>
                  <a:schemeClr val="tx1"/>
                </a:solidFill>
                <a:effectLst/>
                <a:latin typeface="+mn-lt"/>
              </a:rPr>
              <a:t>a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* b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1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x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1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* b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x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2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* b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3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x</a:t>
            </a:r>
            <a:r>
              <a:rPr lang="fi-FI" sz="2000" baseline="-25000" dirty="0" smtClean="0">
                <a:solidFill>
                  <a:schemeClr val="tx1"/>
                </a:solidFill>
                <a:effectLst/>
                <a:latin typeface="+mn-lt"/>
              </a:rPr>
              <a:t>3</a:t>
            </a:r>
            <a:r>
              <a:rPr lang="fi-FI" sz="2000" baseline="0" dirty="0" smtClean="0">
                <a:solidFill>
                  <a:schemeClr val="tx1"/>
                </a:solidFill>
                <a:effectLst/>
                <a:latin typeface="+mn-lt"/>
              </a:rPr>
              <a:t> *</a:t>
            </a:r>
            <a:r>
              <a:rPr lang="fi-FI" sz="2000" dirty="0" smtClean="0">
                <a:solidFill>
                  <a:schemeClr val="tx1"/>
                </a:solidFill>
                <a:effectLst/>
                <a:latin typeface="+mn-lt"/>
              </a:rPr>
              <a:t>…</a:t>
            </a:r>
            <a:endParaRPr lang="fi-FI" sz="2000" dirty="0" smtClean="0">
              <a:effectLst/>
            </a:endParaRPr>
          </a:p>
          <a:p>
            <a:pPr marL="625475" marR="0" lvl="1" indent="-357188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lang="fi-FI" sz="2000" dirty="0" err="1" smtClean="0">
                <a:effectLst/>
                <a:sym typeface="Wingdings" panose="05000000000000000000" pitchFamily="2" charset="2"/>
              </a:rPr>
              <a:t>supra-additiivinen</a:t>
            </a:r>
            <a:r>
              <a:rPr lang="fi-FI" sz="2000" dirty="0" smtClean="0">
                <a:effectLst/>
                <a:sym typeface="Wingdings" panose="05000000000000000000" pitchFamily="2" charset="2"/>
              </a:rPr>
              <a:t> vaikutus!</a:t>
            </a:r>
          </a:p>
          <a:p>
            <a:pPr lvl="0"/>
            <a:r>
              <a:rPr lang="fi-FI" sz="2200" dirty="0" smtClean="0">
                <a:effectLst/>
              </a:rPr>
              <a:t>Vaste</a:t>
            </a:r>
            <a:r>
              <a:rPr lang="fi-FI" sz="2200" baseline="0" dirty="0" smtClean="0">
                <a:effectLst/>
              </a:rPr>
              <a:t> = taustavaste * </a:t>
            </a:r>
            <a:r>
              <a:rPr lang="fi-FI" sz="2400" dirty="0"/>
              <a:t>RR</a:t>
            </a:r>
            <a:r>
              <a:rPr lang="fi-FI" sz="2400" baseline="-25000" dirty="0"/>
              <a:t>10</a:t>
            </a:r>
            <a:r>
              <a:rPr lang="fi-FI" sz="2400" dirty="0"/>
              <a:t> </a:t>
            </a:r>
            <a:r>
              <a:rPr lang="fi-FI" sz="2400" dirty="0" smtClean="0"/>
              <a:t>* </a:t>
            </a:r>
            <a:r>
              <a:rPr lang="fi-FI" sz="2400" dirty="0"/>
              <a:t>RR</a:t>
            </a:r>
            <a:r>
              <a:rPr lang="fi-FI" sz="2400" baseline="-25000" dirty="0"/>
              <a:t>01</a:t>
            </a:r>
            <a:endParaRPr lang="fi-FI" sz="2200" dirty="0" smtClean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318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508104" y="3068960"/>
            <a:ext cx="2016224" cy="28083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Altiste</a:t>
            </a:r>
            <a:r>
              <a:rPr lang="fi-FI" dirty="0" smtClean="0"/>
              <a:t> y</a:t>
            </a:r>
            <a:br>
              <a:rPr lang="fi-FI" dirty="0" smtClean="0"/>
            </a:br>
            <a:r>
              <a:rPr lang="fi-FI" dirty="0" smtClean="0"/>
              <a:t>R</a:t>
            </a:r>
            <a:r>
              <a:rPr lang="fi-FI" baseline="-25000" dirty="0" smtClean="0"/>
              <a:t>00</a:t>
            </a:r>
            <a:r>
              <a:rPr lang="fi-FI" dirty="0" smtClean="0"/>
              <a:t>*RR</a:t>
            </a:r>
            <a:r>
              <a:rPr lang="fi-FI" baseline="-25000" dirty="0" smtClean="0"/>
              <a:t>01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smtClean="0"/>
              <a:t>(</a:t>
            </a:r>
            <a:r>
              <a:rPr lang="fi-FI" dirty="0" err="1" smtClean="0"/>
              <a:t>Pollutant</a:t>
            </a:r>
            <a:r>
              <a:rPr lang="fi-FI" dirty="0" smtClean="0"/>
              <a:t> y)</a:t>
            </a:r>
            <a:endParaRPr lang="fi-FI" dirty="0"/>
          </a:p>
        </p:txBody>
      </p:sp>
      <p:sp>
        <p:nvSpPr>
          <p:cNvPr id="7" name="Rectangle 6"/>
          <p:cNvSpPr/>
          <p:nvPr/>
        </p:nvSpPr>
        <p:spPr>
          <a:xfrm>
            <a:off x="467544" y="3068960"/>
            <a:ext cx="504056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Taustariski R</a:t>
            </a:r>
            <a:r>
              <a:rPr lang="fi-FI" baseline="-25000" dirty="0" smtClean="0"/>
              <a:t>00</a:t>
            </a:r>
            <a:r>
              <a:rPr lang="fi-FI" dirty="0" smtClean="0"/>
              <a:t> (</a:t>
            </a:r>
            <a:r>
              <a:rPr lang="fi-FI" dirty="0" err="1" smtClean="0"/>
              <a:t>background</a:t>
            </a:r>
            <a:r>
              <a:rPr lang="fi-FI" dirty="0" smtClean="0"/>
              <a:t> </a:t>
            </a:r>
            <a:r>
              <a:rPr lang="fi-FI" dirty="0" err="1" smtClean="0"/>
              <a:t>risk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10" name="Rectangle 9"/>
          <p:cNvSpPr/>
          <p:nvPr/>
        </p:nvSpPr>
        <p:spPr>
          <a:xfrm>
            <a:off x="467544" y="3098924"/>
            <a:ext cx="705678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Havaittu riski ilman x:ää R</a:t>
            </a:r>
            <a:r>
              <a:rPr lang="fi-FI" baseline="-25000" dirty="0" smtClean="0"/>
              <a:t>0</a:t>
            </a:r>
            <a:r>
              <a:rPr lang="fi-FI" dirty="0" smtClean="0"/>
              <a:t> (</a:t>
            </a:r>
            <a:r>
              <a:rPr lang="fi-FI" dirty="0" err="1" smtClean="0"/>
              <a:t>observed</a:t>
            </a:r>
            <a:r>
              <a:rPr lang="fi-FI" dirty="0" smtClean="0"/>
              <a:t> </a:t>
            </a:r>
            <a:r>
              <a:rPr lang="fi-FI" dirty="0" err="1" smtClean="0"/>
              <a:t>risk</a:t>
            </a:r>
            <a:r>
              <a:rPr lang="fi-FI" dirty="0" smtClean="0"/>
              <a:t> </a:t>
            </a:r>
            <a:r>
              <a:rPr lang="fi-FI" dirty="0" err="1" smtClean="0"/>
              <a:t>without</a:t>
            </a:r>
            <a:r>
              <a:rPr lang="fi-FI" dirty="0" smtClean="0"/>
              <a:t> x)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Multiplikatiivinen interaktio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18</a:t>
            </a:fld>
            <a:endParaRPr lang="fi-FI"/>
          </a:p>
        </p:txBody>
      </p:sp>
      <p:sp>
        <p:nvSpPr>
          <p:cNvPr id="9" name="Rectangle 8"/>
          <p:cNvSpPr/>
          <p:nvPr/>
        </p:nvSpPr>
        <p:spPr>
          <a:xfrm>
            <a:off x="467544" y="2132856"/>
            <a:ext cx="7056784" cy="9361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Altiste</a:t>
            </a:r>
            <a:r>
              <a:rPr lang="fi-FI" dirty="0" smtClean="0"/>
              <a:t> x R</a:t>
            </a:r>
            <a:r>
              <a:rPr lang="fi-FI" baseline="-25000" dirty="0" smtClean="0"/>
              <a:t>00</a:t>
            </a:r>
            <a:r>
              <a:rPr lang="fi-FI" dirty="0" smtClean="0"/>
              <a:t>*RR</a:t>
            </a:r>
            <a:r>
              <a:rPr lang="fi-FI" baseline="-25000" dirty="0" smtClean="0"/>
              <a:t>01</a:t>
            </a:r>
            <a:r>
              <a:rPr lang="fi-FI" dirty="0" smtClean="0"/>
              <a:t>*RR</a:t>
            </a:r>
            <a:r>
              <a:rPr lang="fi-FI" baseline="-25000" dirty="0" smtClean="0"/>
              <a:t>10</a:t>
            </a:r>
            <a:r>
              <a:rPr lang="fi-FI" dirty="0" smtClean="0"/>
              <a:t> (</a:t>
            </a:r>
            <a:r>
              <a:rPr lang="fi-FI" dirty="0" err="1" smtClean="0"/>
              <a:t>Pollutant</a:t>
            </a:r>
            <a:r>
              <a:rPr lang="fi-FI" dirty="0" smtClean="0"/>
              <a:t> x)</a:t>
            </a:r>
            <a:endParaRPr lang="fi-FI" dirty="0"/>
          </a:p>
        </p:txBody>
      </p:sp>
      <p:sp>
        <p:nvSpPr>
          <p:cNvPr id="11" name="Rectangle 10"/>
          <p:cNvSpPr/>
          <p:nvPr/>
        </p:nvSpPr>
        <p:spPr>
          <a:xfrm>
            <a:off x="467544" y="2151348"/>
            <a:ext cx="7056784" cy="9361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Altiste</a:t>
            </a:r>
            <a:r>
              <a:rPr lang="fi-FI" dirty="0" smtClean="0"/>
              <a:t> x R</a:t>
            </a:r>
            <a:r>
              <a:rPr lang="fi-FI" baseline="-25000" dirty="0" smtClean="0"/>
              <a:t>0</a:t>
            </a:r>
            <a:r>
              <a:rPr lang="fi-FI" dirty="0" smtClean="0"/>
              <a:t>*RR</a:t>
            </a:r>
            <a:r>
              <a:rPr lang="fi-FI" baseline="-25000" dirty="0" smtClean="0"/>
              <a:t>1</a:t>
            </a:r>
            <a:r>
              <a:rPr lang="fi-FI" dirty="0" smtClean="0"/>
              <a:t> (</a:t>
            </a:r>
            <a:r>
              <a:rPr lang="fi-FI" dirty="0" err="1" smtClean="0"/>
              <a:t>Pollutant</a:t>
            </a:r>
            <a:r>
              <a:rPr lang="fi-FI" dirty="0" smtClean="0"/>
              <a:t> x)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3210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0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508104" y="3068960"/>
            <a:ext cx="2016224" cy="28083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Altiste</a:t>
            </a:r>
            <a:r>
              <a:rPr lang="fi-FI" dirty="0" smtClean="0"/>
              <a:t> y</a:t>
            </a:r>
            <a:br>
              <a:rPr lang="fi-FI" dirty="0" smtClean="0"/>
            </a:br>
            <a:r>
              <a:rPr lang="fi-FI" dirty="0" smtClean="0"/>
              <a:t>R</a:t>
            </a:r>
            <a:r>
              <a:rPr lang="fi-FI" baseline="-25000" dirty="0" smtClean="0"/>
              <a:t>00</a:t>
            </a:r>
            <a:r>
              <a:rPr lang="fi-FI" dirty="0" smtClean="0"/>
              <a:t>*RR</a:t>
            </a:r>
            <a:r>
              <a:rPr lang="fi-FI" baseline="-25000" dirty="0" smtClean="0"/>
              <a:t>01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smtClean="0"/>
              <a:t>(</a:t>
            </a:r>
            <a:r>
              <a:rPr lang="fi-FI" dirty="0" err="1" smtClean="0"/>
              <a:t>Pollutant</a:t>
            </a:r>
            <a:r>
              <a:rPr lang="fi-FI" dirty="0" smtClean="0"/>
              <a:t> y)</a:t>
            </a:r>
            <a:endParaRPr lang="fi-FI" dirty="0"/>
          </a:p>
        </p:txBody>
      </p:sp>
      <p:sp>
        <p:nvSpPr>
          <p:cNvPr id="7" name="Rectangle 6"/>
          <p:cNvSpPr/>
          <p:nvPr/>
        </p:nvSpPr>
        <p:spPr>
          <a:xfrm>
            <a:off x="467544" y="3068960"/>
            <a:ext cx="504056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Taustariski R</a:t>
            </a:r>
            <a:r>
              <a:rPr lang="fi-FI" baseline="-25000" dirty="0" smtClean="0"/>
              <a:t>00</a:t>
            </a:r>
            <a:r>
              <a:rPr lang="fi-FI" dirty="0" smtClean="0"/>
              <a:t> (</a:t>
            </a:r>
            <a:r>
              <a:rPr lang="fi-FI" dirty="0" err="1" smtClean="0"/>
              <a:t>background</a:t>
            </a:r>
            <a:r>
              <a:rPr lang="fi-FI" dirty="0" smtClean="0"/>
              <a:t> </a:t>
            </a:r>
            <a:r>
              <a:rPr lang="fi-FI" dirty="0" err="1" smtClean="0"/>
              <a:t>risk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Additiivisuusoletus</a:t>
            </a:r>
            <a:r>
              <a:rPr lang="fi-FI" dirty="0" smtClean="0"/>
              <a:t> on vaikeampi!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19</a:t>
            </a:fld>
            <a:endParaRPr lang="fi-FI"/>
          </a:p>
        </p:txBody>
      </p:sp>
      <p:sp>
        <p:nvSpPr>
          <p:cNvPr id="9" name="Rectangle 8"/>
          <p:cNvSpPr/>
          <p:nvPr/>
        </p:nvSpPr>
        <p:spPr>
          <a:xfrm>
            <a:off x="467544" y="2132856"/>
            <a:ext cx="5040560" cy="9361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Altiste</a:t>
            </a:r>
            <a:r>
              <a:rPr lang="fi-FI" dirty="0" smtClean="0"/>
              <a:t> x R</a:t>
            </a:r>
            <a:r>
              <a:rPr lang="fi-FI" baseline="-25000" dirty="0" smtClean="0"/>
              <a:t>00</a:t>
            </a:r>
            <a:r>
              <a:rPr lang="fi-FI" dirty="0" smtClean="0"/>
              <a:t>*RR</a:t>
            </a:r>
            <a:r>
              <a:rPr lang="fi-FI" baseline="-25000" dirty="0" smtClean="0"/>
              <a:t>10</a:t>
            </a:r>
            <a:r>
              <a:rPr lang="fi-FI" dirty="0" smtClean="0"/>
              <a:t> (</a:t>
            </a:r>
            <a:r>
              <a:rPr lang="fi-FI" dirty="0" err="1" smtClean="0"/>
              <a:t>Pollutant</a:t>
            </a:r>
            <a:r>
              <a:rPr lang="fi-FI" dirty="0" smtClean="0"/>
              <a:t> x)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On tiedettävä </a:t>
            </a:r>
            <a:r>
              <a:rPr lang="fi-FI" dirty="0" err="1" smtClean="0"/>
              <a:t>altisteen</a:t>
            </a:r>
            <a:r>
              <a:rPr lang="fi-FI" dirty="0" smtClean="0"/>
              <a:t> y osuus</a:t>
            </a:r>
            <a:r>
              <a:rPr lang="fi-FI" baseline="0" dirty="0" smtClean="0"/>
              <a:t> havaitusta riskistä.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4977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1340768"/>
            <a:ext cx="44011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dirty="0"/>
              <a:t>Ilmanvaihdon, suodatuksen ja lähdekontrollin vertailu sisäilma-altistusten aiheuttaman tautikuorman alentamisessa</a:t>
            </a:r>
          </a:p>
          <a:p>
            <a:endParaRPr lang="fi-FI" sz="1200" dirty="0"/>
          </a:p>
          <a:p>
            <a:r>
              <a:rPr lang="fi-FI" sz="1200" dirty="0"/>
              <a:t>THL Report 2/2013, 95 </a:t>
            </a:r>
            <a:r>
              <a:rPr lang="fi-FI" sz="1200" dirty="0" err="1"/>
              <a:t>ss</a:t>
            </a:r>
            <a:r>
              <a:rPr lang="fi-FI" sz="1200" dirty="0"/>
              <a:t>.</a:t>
            </a:r>
          </a:p>
          <a:p>
            <a:r>
              <a:rPr lang="fi-FI" sz="1200" dirty="0"/>
              <a:t>Tautikuorma-arviot EU-26 maille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23528" y="304800"/>
            <a:ext cx="8229600" cy="944563"/>
          </a:xfrm>
        </p:spPr>
        <p:txBody>
          <a:bodyPr/>
          <a:lstStyle/>
          <a:p>
            <a:r>
              <a:rPr lang="fi-FI" sz="4400" dirty="0" smtClean="0"/>
              <a:t>Tautitaakka ja sen </a:t>
            </a:r>
            <a:br>
              <a:rPr lang="fi-FI" sz="4400" dirty="0" smtClean="0"/>
            </a:br>
            <a:r>
              <a:rPr lang="fi-FI" sz="4400" dirty="0" smtClean="0"/>
              <a:t>alentaminen</a:t>
            </a:r>
            <a:endParaRPr lang="fi-FI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489EC-D0CB-4F62-BDAD-F8C04CC83B69}" type="datetime1">
              <a:rPr lang="fi-FI" smtClean="0"/>
              <a:pPr/>
              <a:t>23.4.2014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77BD05BE-1ADE-48C7-99EF-119B438ED510}" type="slidenum">
              <a:rPr lang="en-US" sz="1800"/>
              <a:pPr/>
              <a:t>2</a:t>
            </a:fld>
            <a:endParaRPr lang="en-US" sz="180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478" y="804194"/>
            <a:ext cx="1086802" cy="1538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7236296" y="876201"/>
            <a:ext cx="1099358" cy="1466056"/>
            <a:chOff x="4843463" y="2800350"/>
            <a:chExt cx="2374900" cy="3167062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463" y="3252787"/>
              <a:ext cx="2160588" cy="550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6"/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463" y="2800350"/>
              <a:ext cx="1152525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463" y="4764087"/>
              <a:ext cx="1543050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463" y="5338762"/>
              <a:ext cx="1762125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 descr="FI_COL_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463" y="3808412"/>
              <a:ext cx="2374900" cy="9159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246" y="3066971"/>
            <a:ext cx="1393242" cy="198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77"/>
          <a:stretch/>
        </p:blipFill>
        <p:spPr bwMode="auto">
          <a:xfrm>
            <a:off x="407406" y="4734893"/>
            <a:ext cx="3555043" cy="103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449264" y="5697067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100" dirty="0" smtClean="0"/>
              <a:t>Hänninen &amp; </a:t>
            </a:r>
            <a:r>
              <a:rPr lang="fi-FI" sz="1100" dirty="0" err="1" smtClean="0"/>
              <a:t>Knol</a:t>
            </a:r>
            <a:r>
              <a:rPr lang="fi-FI" sz="1100" dirty="0" smtClean="0"/>
              <a:t>, 2011</a:t>
            </a:r>
            <a:endParaRPr lang="fi-FI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5937152" y="2314677"/>
            <a:ext cx="16434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100" dirty="0" smtClean="0"/>
              <a:t>Pekkanen, 2010</a:t>
            </a:r>
          </a:p>
          <a:p>
            <a:r>
              <a:rPr lang="fi-FI" sz="1100" dirty="0" smtClean="0"/>
              <a:t>Hänninen et </a:t>
            </a:r>
            <a:r>
              <a:rPr lang="fi-FI" sz="1100" dirty="0" err="1" smtClean="0"/>
              <a:t>al</a:t>
            </a:r>
            <a:r>
              <a:rPr lang="fi-FI" sz="1100" dirty="0" smtClean="0"/>
              <a:t>, 2010ab</a:t>
            </a:r>
            <a:endParaRPr lang="fi-FI" sz="1100" dirty="0"/>
          </a:p>
        </p:txBody>
      </p:sp>
      <p:pic>
        <p:nvPicPr>
          <p:cNvPr id="18" name="Picture 2" descr="\\cesium\ohaf$\_Desktop\cov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04864"/>
            <a:ext cx="1991714" cy="283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292080" y="4895582"/>
            <a:ext cx="19672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100" dirty="0" smtClean="0"/>
              <a:t>Hänninen &amp; Asikainen, 2013</a:t>
            </a:r>
            <a:endParaRPr lang="fi-FI" sz="1100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299" y="3613568"/>
            <a:ext cx="2493764" cy="132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4310" y="2617748"/>
            <a:ext cx="122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err="1">
                <a:solidFill>
                  <a:srgbClr val="7BC143"/>
                </a:solidFill>
                <a:latin typeface="Arial"/>
                <a:ea typeface="ヒラギノ角ゴ Pro W3" pitchFamily="-112" charset="-128"/>
                <a:cs typeface="Arial"/>
              </a:rPr>
              <a:t>EBoDE</a:t>
            </a:r>
            <a:endParaRPr lang="fi-FI" sz="2400" b="1" dirty="0">
              <a:solidFill>
                <a:srgbClr val="7BC143"/>
              </a:solidFill>
              <a:latin typeface="Arial"/>
              <a:ea typeface="ヒラギノ角ゴ Pro W3" pitchFamily="-112" charset="-128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45901" y="1743019"/>
            <a:ext cx="2024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err="1" smtClean="0">
                <a:solidFill>
                  <a:srgbClr val="7BC14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ヒラギノ角ゴ Pro W3" pitchFamily="-112" charset="-128"/>
                <a:cs typeface="Arial"/>
              </a:rPr>
              <a:t>Healthvent</a:t>
            </a:r>
            <a:endParaRPr lang="fi-FI" sz="2800" b="1" dirty="0">
              <a:solidFill>
                <a:srgbClr val="7BC14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/>
              <a:ea typeface="ヒラギノ角ゴ Pro W3" pitchFamily="-112" charset="-128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18886" y="436422"/>
            <a:ext cx="2709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smtClean="0">
                <a:solidFill>
                  <a:srgbClr val="7BC143"/>
                </a:solidFill>
                <a:latin typeface="Arial"/>
                <a:ea typeface="ヒラギノ角ゴ Pro W3" pitchFamily="-112" charset="-128"/>
                <a:cs typeface="Arial"/>
              </a:rPr>
              <a:t>SETURI - Tekaisu</a:t>
            </a:r>
            <a:endParaRPr lang="fi-FI" sz="2400" b="1" dirty="0">
              <a:solidFill>
                <a:srgbClr val="7BC143"/>
              </a:solidFill>
              <a:latin typeface="Arial"/>
              <a:ea typeface="ヒラギノ角ゴ Pro W3" pitchFamily="-112" charset="-128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6170" y="4177053"/>
            <a:ext cx="1457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smtClean="0"/>
              <a:t>Asikainen ym., 2013</a:t>
            </a:r>
          </a:p>
        </p:txBody>
      </p:sp>
      <p:pic>
        <p:nvPicPr>
          <p:cNvPr id="25" name="Picture 2" descr="\\cesium\ohaf$\_Desktop\Y&amp;T 2013nr5 kansi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286" y="2410202"/>
            <a:ext cx="1053062" cy="153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606286" y="3954385"/>
            <a:ext cx="12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>
                <a:solidFill>
                  <a:srgbClr val="7BC143"/>
                </a:solidFill>
                <a:latin typeface="Arial"/>
                <a:ea typeface="ヒラギノ角ゴ Pro W3" pitchFamily="-112" charset="-128"/>
                <a:cs typeface="Arial"/>
              </a:rPr>
              <a:t>DALY </a:t>
            </a:r>
            <a:r>
              <a:rPr lang="fi-FI" sz="1400" b="1" dirty="0" err="1" smtClean="0">
                <a:solidFill>
                  <a:srgbClr val="7BC143"/>
                </a:solidFill>
                <a:latin typeface="Arial"/>
                <a:ea typeface="ヒラギノ角ゴ Pro W3" pitchFamily="-112" charset="-128"/>
                <a:cs typeface="Arial"/>
              </a:rPr>
              <a:t>update</a:t>
            </a:r>
            <a:endParaRPr lang="fi-FI" sz="1400" b="1" dirty="0">
              <a:solidFill>
                <a:srgbClr val="7BC143"/>
              </a:solidFill>
              <a:latin typeface="Arial"/>
              <a:ea typeface="ヒラギノ角ゴ Pro W3" pitchFamily="-112" charset="-128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390" y="5751653"/>
            <a:ext cx="4071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 err="1" smtClean="0"/>
              <a:t>Portal</a:t>
            </a:r>
            <a:r>
              <a:rPr lang="fi-FI" sz="800" dirty="0" smtClean="0"/>
              <a:t>:          </a:t>
            </a:r>
            <a:r>
              <a:rPr lang="en-US" sz="800" dirty="0">
                <a:solidFill>
                  <a:srgbClr val="006600"/>
                </a:solidFill>
                <a:hlinkClick r:id="rId13"/>
              </a:rPr>
              <a:t>http://en.opasnet.org/w/Ebode</a:t>
            </a:r>
            <a:endParaRPr lang="fi-FI" sz="800" dirty="0" smtClean="0"/>
          </a:p>
          <a:p>
            <a:r>
              <a:rPr lang="fi-FI" sz="800" dirty="0" err="1" smtClean="0"/>
              <a:t>Pdf</a:t>
            </a:r>
            <a:r>
              <a:rPr lang="fi-FI" sz="800" dirty="0" smtClean="0"/>
              <a:t> </a:t>
            </a:r>
            <a:r>
              <a:rPr lang="fi-FI" sz="800" dirty="0" err="1" smtClean="0"/>
              <a:t>directly</a:t>
            </a:r>
            <a:r>
              <a:rPr lang="fi-FI" sz="800" dirty="0" smtClean="0"/>
              <a:t>: </a:t>
            </a:r>
            <a:r>
              <a:rPr lang="en-US" sz="800" dirty="0" smtClean="0">
                <a:solidFill>
                  <a:srgbClr val="006600"/>
                </a:solidFill>
                <a:hlinkClick r:id="rId14"/>
              </a:rPr>
              <a:t>http</a:t>
            </a:r>
            <a:r>
              <a:rPr lang="en-US" sz="800" dirty="0">
                <a:solidFill>
                  <a:srgbClr val="006600"/>
                </a:solidFill>
                <a:hlinkClick r:id="rId14"/>
              </a:rPr>
              <a:t>://www.thl.fi/thl-client/pdfs/b75f6999-e7c4-4550-a939-3bccb19e41c1</a:t>
            </a:r>
            <a:r>
              <a:rPr lang="en-US" sz="800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69000" y="5077138"/>
            <a:ext cx="27029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 err="1" smtClean="0"/>
              <a:t>Pdf</a:t>
            </a:r>
            <a:r>
              <a:rPr lang="fi-FI" sz="800" dirty="0" smtClean="0"/>
              <a:t> </a:t>
            </a:r>
            <a:r>
              <a:rPr lang="fi-FI" sz="800" dirty="0" err="1" smtClean="0"/>
              <a:t>directly</a:t>
            </a:r>
            <a:r>
              <a:rPr lang="fi-FI" sz="800" dirty="0" smtClean="0"/>
              <a:t>: </a:t>
            </a:r>
            <a:r>
              <a:rPr lang="en-US" sz="800" u="sng" dirty="0">
                <a:hlinkClick r:id="rId15"/>
              </a:rPr>
              <a:t>http://</a:t>
            </a:r>
            <a:r>
              <a:rPr lang="en-US" sz="800" u="sng" dirty="0" smtClean="0">
                <a:hlinkClick r:id="rId15"/>
              </a:rPr>
              <a:t>urn.fi/URN:ISBN:978-952-245-822-3</a:t>
            </a:r>
            <a:endParaRPr lang="en-US" sz="800" dirty="0">
              <a:solidFill>
                <a:srgbClr val="0066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5715" y="5412373"/>
            <a:ext cx="1930337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fi-FI" sz="2400" b="1" dirty="0" err="1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Preventable</a:t>
            </a:r>
            <a:endParaRPr lang="fi-FI" sz="2400" b="1" dirty="0" smtClean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fi-FI" sz="2400" b="1" dirty="0" err="1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fraction</a:t>
            </a:r>
            <a:r>
              <a:rPr lang="fi-FI" sz="2400" b="1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fi-FI" sz="2400" b="1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040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Syysuhde</a:t>
            </a:r>
            <a:r>
              <a:rPr lang="fi-FI" baseline="0" dirty="0" smtClean="0"/>
              <a:t> (</a:t>
            </a:r>
            <a:r>
              <a:rPr lang="fi-FI" baseline="0" dirty="0" err="1" smtClean="0"/>
              <a:t>attributable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fraction</a:t>
            </a:r>
            <a:r>
              <a:rPr lang="fi-FI" baseline="0" dirty="0" smtClean="0"/>
              <a:t>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Yleensä</a:t>
            </a:r>
            <a:r>
              <a:rPr lang="fi-FI" baseline="0" dirty="0" smtClean="0"/>
              <a:t> oletetaan multiplikatiivinen interaktio</a:t>
            </a:r>
          </a:p>
          <a:p>
            <a:r>
              <a:rPr lang="fi-FI" baseline="0" dirty="0" err="1" smtClean="0"/>
              <a:t>AF</a:t>
            </a:r>
            <a:r>
              <a:rPr lang="fi-FI" baseline="-25000" dirty="0" err="1" smtClean="0"/>
              <a:t>x</a:t>
            </a:r>
            <a:r>
              <a:rPr lang="fi-FI" baseline="0" dirty="0" smtClean="0"/>
              <a:t> = (RR</a:t>
            </a:r>
            <a:r>
              <a:rPr lang="fi-FI" baseline="-25000" dirty="0" smtClean="0"/>
              <a:t>x</a:t>
            </a:r>
            <a:r>
              <a:rPr lang="fi-FI" baseline="0" dirty="0" smtClean="0"/>
              <a:t>-1) / </a:t>
            </a:r>
            <a:r>
              <a:rPr lang="fi-FI" baseline="0" dirty="0" err="1" smtClean="0"/>
              <a:t>RR</a:t>
            </a:r>
            <a:r>
              <a:rPr lang="fi-FI" baseline="-25000" dirty="0" err="1" smtClean="0"/>
              <a:t>x</a:t>
            </a:r>
            <a:endParaRPr lang="fi-FI" baseline="-25000" dirty="0" smtClean="0"/>
          </a:p>
          <a:p>
            <a:pPr marL="357188" marR="0" indent="-357188" algn="l" defTabSz="914400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Char char="•"/>
              <a:tabLst/>
              <a:defRPr/>
            </a:pPr>
            <a:r>
              <a:rPr lang="fi-FI" sz="2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</a:t>
            </a:r>
            <a:r>
              <a:rPr lang="fi-FI" sz="2200" baseline="-25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xy</a:t>
            </a:r>
            <a:r>
              <a:rPr lang="fi-FI" sz="2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i-FI" dirty="0" smtClean="0"/>
              <a:t>= </a:t>
            </a:r>
            <a:r>
              <a:rPr lang="fi-FI" sz="2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(RR</a:t>
            </a:r>
            <a:r>
              <a:rPr lang="fi-FI" sz="2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xy</a:t>
            </a:r>
            <a:r>
              <a:rPr lang="fi-FI" sz="2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-1) / </a:t>
            </a:r>
            <a:r>
              <a:rPr lang="fi-FI" sz="2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</a:t>
            </a:r>
            <a:r>
              <a:rPr lang="fi-FI" sz="2200" baseline="-25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xy</a:t>
            </a:r>
            <a:r>
              <a:rPr lang="fi-FI" sz="2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(RR</a:t>
            </a:r>
            <a:r>
              <a:rPr lang="fi-FI" sz="2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lang="fi-FI" sz="2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</a:t>
            </a:r>
            <a:r>
              <a:rPr lang="fi-FI" sz="2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r>
              <a:rPr lang="fi-FI" sz="2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-1) / </a:t>
            </a:r>
            <a:r>
              <a:rPr lang="fi-FI" sz="2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</a:t>
            </a:r>
            <a:r>
              <a:rPr lang="fi-FI" sz="2200" baseline="-25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lang="fi-FI" sz="2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</a:t>
            </a:r>
            <a:r>
              <a:rPr lang="fi-FI" sz="2200" baseline="-250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endParaRPr lang="fi-FI" sz="2200" dirty="0" smtClean="0">
              <a:effectLst/>
            </a:endParaRPr>
          </a:p>
          <a:p>
            <a:endParaRPr lang="fi-FI" dirty="0" smtClean="0">
              <a:hlinkClick r:id="rId2"/>
            </a:endParaRPr>
          </a:p>
          <a:p>
            <a:endParaRPr lang="fi-FI" dirty="0" smtClean="0">
              <a:hlinkClick r:id="rId2"/>
            </a:endParaRPr>
          </a:p>
          <a:p>
            <a:r>
              <a:rPr lang="fi-FI" dirty="0" smtClean="0">
                <a:hlinkClick r:id="rId2"/>
              </a:rPr>
              <a:t>http://en.opasnet.org/w/Population_attributable_fraction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3604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Näkökulma 3:</a:t>
            </a:r>
            <a:br>
              <a:rPr lang="fi-FI" sz="4000" dirty="0" smtClean="0"/>
            </a:br>
            <a:r>
              <a:rPr lang="fi-FI" sz="4000" dirty="0" smtClean="0"/>
              <a:t>Kokonaisterveysriskit</a:t>
            </a:r>
            <a:endParaRPr lang="fi-FI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Tupakointi aiheuttaa myös sydän- ja verisuonisairauksia keuhkosyövän lisäksi; siten tupakoinnin kokonaisriski on suurempi kuin pelkkä keuhkosyöpäriski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21</a:t>
            </a:fld>
            <a:endParaRPr lang="fi-FI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6122097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711948" y="4994592"/>
            <a:ext cx="22525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Mäkeläinen 2010</a:t>
            </a:r>
          </a:p>
          <a:p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Hänninen &amp; </a:t>
            </a:r>
            <a:r>
              <a:rPr lang="fi-FI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Knol</a:t>
            </a:r>
            <a:r>
              <a:rPr lang="fi-FI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</a:p>
          <a:p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GBD 2010 (</a:t>
            </a:r>
            <a:r>
              <a:rPr lang="fi-FI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</a:t>
            </a:r>
            <a:r>
              <a:rPr lang="fi-FI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2012)</a:t>
            </a:r>
          </a:p>
        </p:txBody>
      </p:sp>
    </p:spTree>
    <p:extLst>
      <p:ext uri="{BB962C8B-B14F-4D97-AF65-F5344CB8AC3E}">
        <p14:creationId xmlns:p14="http://schemas.microsoft.com/office/powerpoint/2010/main" val="3507268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Cost-effectiveness</a:t>
            </a:r>
            <a:r>
              <a:rPr lang="fi-FI" dirty="0" smtClean="0"/>
              <a:t> of radon in UK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22</a:t>
            </a:fld>
            <a:endParaRPr lang="fi-FI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8509"/>
            <a:ext cx="8335863" cy="671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91348" y="641873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Gray et al., BMJ 2009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4838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400" dirty="0" smtClean="0"/>
              <a:t>Alustavia </a:t>
            </a:r>
            <a:r>
              <a:rPr lang="fi-FI" sz="4400" dirty="0" smtClean="0"/>
              <a:t>päätelmiä</a:t>
            </a:r>
            <a:endParaRPr lang="fi-FI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Ympäristönäkökulmasta radon on merkittävä riskitekijä ja sen torjunta vaikuttaa lupaavalta mahdollisuudelta alentaa riskejä, koska syy-yhteys ja korjausrakentamisen keinot tunnetaan!</a:t>
            </a:r>
          </a:p>
          <a:p>
            <a:r>
              <a:rPr lang="fi-FI" dirty="0" smtClean="0"/>
              <a:t>Radon </a:t>
            </a:r>
            <a:r>
              <a:rPr lang="fi-FI" dirty="0" smtClean="0"/>
              <a:t>on suhteellisen merkittävä keuhkosyövän riskitekijä n. 14% selitysosuudella; siten keuhkosyövän torjumiseksi radonin torjunta vaikuttaa edelleen mahdolliselta</a:t>
            </a:r>
          </a:p>
          <a:p>
            <a:r>
              <a:rPr lang="fi-FI" dirty="0" smtClean="0"/>
              <a:t>Keuhkosyövän radonia tärkeämpi riskitekijä on tupakointi; siten keuhkosyövän torjumiseksi tupakoinnin rajoittaminen on tehokkaampaa kuin radonin torjunta</a:t>
            </a:r>
          </a:p>
          <a:p>
            <a:r>
              <a:rPr lang="fi-FI" dirty="0" smtClean="0"/>
              <a:t>Tupakointi aiheuttaa lisäksi merkittävästi muitakin sairauksia; siten tupakoinnin torjunnasta saatava hyöty on vielä suurempi (lähes 20-kertainen)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423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24</a:t>
            </a:fld>
            <a:endParaRPr lang="fi-FI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43408"/>
            <a:ext cx="8749327" cy="710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58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Radon </a:t>
            </a:r>
            <a:r>
              <a:rPr lang="fi-FI" dirty="0" err="1" smtClean="0"/>
              <a:t>concentrations</a:t>
            </a:r>
            <a:r>
              <a:rPr lang="fi-FI" dirty="0" smtClean="0"/>
              <a:t> in </a:t>
            </a:r>
            <a:r>
              <a:rPr lang="fi-FI" dirty="0" err="1" smtClean="0"/>
              <a:t>Finnish</a:t>
            </a:r>
            <a:r>
              <a:rPr lang="fi-FI" dirty="0" smtClean="0"/>
              <a:t> </a:t>
            </a:r>
            <a:r>
              <a:rPr lang="fi-FI" dirty="0" err="1" smtClean="0"/>
              <a:t>districts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25</a:t>
            </a:fld>
            <a:endParaRPr lang="fi-FI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30837"/>
            <a:ext cx="8147298" cy="5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457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Radon </a:t>
            </a:r>
            <a:r>
              <a:rPr lang="fi-FI" dirty="0" err="1" smtClean="0"/>
              <a:t>concentration</a:t>
            </a:r>
            <a:r>
              <a:rPr lang="fi-FI" dirty="0" smtClean="0"/>
              <a:t> </a:t>
            </a:r>
            <a:r>
              <a:rPr lang="fi-FI" dirty="0" err="1" smtClean="0"/>
              <a:t>distribution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housing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26</a:t>
            </a:fld>
            <a:endParaRPr lang="fi-FI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32134"/>
            <a:ext cx="8003282" cy="501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12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Attributable</a:t>
            </a:r>
            <a:r>
              <a:rPr lang="fi-FI" dirty="0" smtClean="0"/>
              <a:t> </a:t>
            </a:r>
            <a:r>
              <a:rPr lang="fi-FI" dirty="0" err="1" smtClean="0"/>
              <a:t>cases</a:t>
            </a:r>
            <a:r>
              <a:rPr lang="fi-FI" baseline="0" dirty="0" smtClean="0"/>
              <a:t> of </a:t>
            </a:r>
            <a:r>
              <a:rPr lang="fi-FI" baseline="0" dirty="0" err="1" smtClean="0"/>
              <a:t>lung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cancer</a:t>
            </a:r>
            <a:r>
              <a:rPr lang="fi-FI" baseline="0" dirty="0" smtClean="0"/>
              <a:t>: smoking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27</a:t>
            </a:fld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13821"/>
            <a:ext cx="8147298" cy="5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2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Attributable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cases</a:t>
            </a:r>
            <a:r>
              <a:rPr lang="fi-FI" baseline="0" dirty="0" smtClean="0"/>
              <a:t> of </a:t>
            </a:r>
            <a:r>
              <a:rPr lang="fi-FI" baseline="0" dirty="0" err="1" smtClean="0"/>
              <a:t>lung</a:t>
            </a:r>
            <a:r>
              <a:rPr lang="fi-FI" baseline="0" dirty="0" smtClean="0"/>
              <a:t> </a:t>
            </a:r>
            <a:r>
              <a:rPr lang="fi-FI" baseline="0" dirty="0" err="1" smtClean="0"/>
              <a:t>cancer</a:t>
            </a:r>
            <a:r>
              <a:rPr lang="fi-FI" baseline="0" dirty="0" smtClean="0"/>
              <a:t>: </a:t>
            </a:r>
            <a:r>
              <a:rPr lang="fi-FI" baseline="0" dirty="0" err="1" smtClean="0"/>
              <a:t>housing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28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86973"/>
            <a:ext cx="8075290" cy="506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0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07375" cy="677863"/>
          </a:xfrm>
        </p:spPr>
        <p:txBody>
          <a:bodyPr/>
          <a:lstStyle/>
          <a:p>
            <a:r>
              <a:rPr lang="fi-FI" dirty="0" smtClean="0"/>
              <a:t>Radon </a:t>
            </a:r>
            <a:r>
              <a:rPr lang="fi-FI" dirty="0" err="1" smtClean="0"/>
              <a:t>reduction</a:t>
            </a:r>
            <a:r>
              <a:rPr lang="fi-FI" dirty="0" smtClean="0"/>
              <a:t> </a:t>
            </a:r>
            <a:r>
              <a:rPr lang="fi-FI" dirty="0" err="1" smtClean="0"/>
              <a:t>policies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29</a:t>
            </a:fld>
            <a:endParaRPr lang="fi-FI"/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18784"/>
            <a:ext cx="7128792" cy="5166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50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60350"/>
            <a:ext cx="6479952" cy="1008063"/>
          </a:xfrm>
        </p:spPr>
        <p:txBody>
          <a:bodyPr/>
          <a:lstStyle/>
          <a:p>
            <a:r>
              <a:rPr lang="fi-FI" dirty="0" smtClean="0"/>
              <a:t>Radon Suomessa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52E5-19AD-4F6D-B50A-9D98F21736A0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4AA-1142-47DD-90A6-607B23348ECC}" type="slidenum">
              <a:rPr lang="fi-FI" smtClean="0"/>
              <a:pPr/>
              <a:t>3</a:t>
            </a:fld>
            <a:endParaRPr lang="fi-FI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16768"/>
            <a:ext cx="5609630" cy="690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50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351"/>
            <a:ext cx="8207375" cy="648370"/>
          </a:xfrm>
        </p:spPr>
        <p:txBody>
          <a:bodyPr/>
          <a:lstStyle/>
          <a:p>
            <a:r>
              <a:rPr lang="fi-FI" dirty="0" smtClean="0"/>
              <a:t>Radon </a:t>
            </a:r>
            <a:r>
              <a:rPr lang="fi-FI" dirty="0" err="1" smtClean="0"/>
              <a:t>reduction</a:t>
            </a:r>
            <a:r>
              <a:rPr lang="fi-FI" dirty="0" smtClean="0"/>
              <a:t> vs. smoking </a:t>
            </a:r>
            <a:r>
              <a:rPr lang="fi-FI" dirty="0" err="1" smtClean="0"/>
              <a:t>reduction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30</a:t>
            </a:fld>
            <a:endParaRPr lang="fi-FI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1052736"/>
            <a:ext cx="7820025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730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Radonmääräykset Suomessa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Sosiaali- ja terveysministeriön </a:t>
            </a:r>
            <a:r>
              <a:rPr lang="fi-FI" dirty="0">
                <a:hlinkClick r:id="rId2"/>
              </a:rPr>
              <a:t>päätöksen 944/92</a:t>
            </a:r>
            <a:r>
              <a:rPr lang="fi-FI" dirty="0"/>
              <a:t> mukaan </a:t>
            </a:r>
            <a:endParaRPr lang="fi-FI" dirty="0" smtClean="0"/>
          </a:p>
          <a:p>
            <a:pPr lvl="1"/>
            <a:r>
              <a:rPr lang="fi-FI" dirty="0" smtClean="0"/>
              <a:t>[vanhan] asunnon </a:t>
            </a:r>
            <a:r>
              <a:rPr lang="fi-FI" dirty="0"/>
              <a:t>huoneilman radonpitoisuuden ei tulisi ylittää 400 becquereliä kuutiometrissä (Bq/m</a:t>
            </a:r>
            <a:r>
              <a:rPr lang="fi-FI" baseline="30000" dirty="0"/>
              <a:t>3</a:t>
            </a:r>
            <a:r>
              <a:rPr lang="fi-FI" dirty="0"/>
              <a:t>). </a:t>
            </a:r>
            <a:endParaRPr lang="fi-FI" dirty="0" smtClean="0"/>
          </a:p>
          <a:p>
            <a:pPr lvl="1"/>
            <a:r>
              <a:rPr lang="fi-FI" dirty="0" smtClean="0"/>
              <a:t>Uusi </a:t>
            </a:r>
            <a:r>
              <a:rPr lang="fi-FI" dirty="0"/>
              <a:t>asunto tulee suunnitella ja rakentaa siten, että radonpitoisuus ei ylittäisi arvoa 200 Bq/m</a:t>
            </a:r>
            <a:r>
              <a:rPr lang="fi-FI" baseline="30000" dirty="0"/>
              <a:t>3</a:t>
            </a:r>
            <a:r>
              <a:rPr lang="fi-FI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551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Radonkorjausten teho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Radon aiheuttaa kaikkiaan 100 – 600 keuhkosyöpää Suomessa vuosittain.</a:t>
            </a:r>
          </a:p>
          <a:p>
            <a:r>
              <a:rPr lang="fi-FI" dirty="0" smtClean="0"/>
              <a:t>Ne </a:t>
            </a:r>
            <a:r>
              <a:rPr lang="fi-FI" dirty="0"/>
              <a:t>asunnot, joissa radonpitoisuus on yli 300 Bq/m3, johtavat arviolta 65-80 keuhkosyöpätapaukseen vuodessa</a:t>
            </a:r>
            <a:r>
              <a:rPr lang="fi-FI" dirty="0" smtClean="0"/>
              <a:t>. </a:t>
            </a:r>
            <a:r>
              <a:rPr lang="fi-FI" dirty="0"/>
              <a:t>Tämän verran siis vähenisivät tapaukset , jos kaikki 300 Bq/m3 ylitykset korjattaisiin tasolle 0 Bq/m3. </a:t>
            </a:r>
          </a:p>
          <a:p>
            <a:r>
              <a:rPr lang="fi-FI" dirty="0"/>
              <a:t>Jos yli 300 Bq/m3 radonpitoisuudet korjataan tasolle 300 Bq/m3, vähenevät keuhkosyöpätapaukset noin 25-40 tapauksella </a:t>
            </a:r>
            <a:r>
              <a:rPr lang="fi-FI" dirty="0" smtClean="0"/>
              <a:t>vuodessa. </a:t>
            </a:r>
            <a:endParaRPr lang="fi-FI" dirty="0"/>
          </a:p>
          <a:p>
            <a:endParaRPr lang="fi-FI" dirty="0" smtClean="0"/>
          </a:p>
          <a:p>
            <a:r>
              <a:rPr lang="fi-FI" dirty="0" smtClean="0"/>
              <a:t>(Lähde: STUK)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745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6000" dirty="0" smtClean="0"/>
              <a:t>Kysymyksiä</a:t>
            </a:r>
            <a:endParaRPr lang="fi-FI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Onko perusteltua parantaa tupakoitsijoiden terveyttä radonkorjauksilla, kun he omaehtoisesti aiheuttavat väestötasolla 20-kertaisen itseensä kohdistuvan terveysriskin?</a:t>
            </a:r>
          </a:p>
          <a:p>
            <a:endParaRPr lang="fi-FI" dirty="0"/>
          </a:p>
          <a:p>
            <a:r>
              <a:rPr lang="fi-FI" dirty="0" smtClean="0"/>
              <a:t>Mikä on radontorjunnan rooli, jos tupakointiin liittyvä osuus riskeistä poistuu tupakkalain Savuton Suomi 2040 tavoitteen toteutuessa</a:t>
            </a:r>
            <a:r>
              <a:rPr lang="fi-FI" dirty="0" smtClean="0"/>
              <a:t>?</a:t>
            </a:r>
          </a:p>
          <a:p>
            <a:endParaRPr lang="fi-FI" dirty="0"/>
          </a:p>
          <a:p>
            <a:r>
              <a:rPr lang="fi-FI" dirty="0" smtClean="0"/>
              <a:t>Pitäisikö radonkorjaukset suunnata tupakoijien asuntoihin?</a:t>
            </a:r>
            <a:endParaRPr lang="fi-FI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383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\\cesium\ohaf$\_Desktop\EBoDE Pie FI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40"/>
          <a:stretch/>
        </p:blipFill>
        <p:spPr bwMode="auto">
          <a:xfrm>
            <a:off x="413656" y="2169634"/>
            <a:ext cx="8435280" cy="385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Tausta</a:t>
            </a:r>
            <a:r>
              <a:rPr lang="fi-FI" sz="4000" dirty="0"/>
              <a:t>:</a:t>
            </a:r>
            <a:br>
              <a:rPr lang="fi-FI" sz="4000" dirty="0"/>
            </a:br>
            <a:r>
              <a:rPr lang="fi-FI" sz="4000" dirty="0" smtClean="0"/>
              <a:t>Ympäristötautitaakka-arviot</a:t>
            </a:r>
            <a:endParaRPr lang="fi-FI" sz="4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D859-79F7-4814-8C1E-79D1EE09F8EB}" type="datetime1">
              <a:rPr lang="fi-FI" smtClean="0"/>
              <a:pPr/>
              <a:t>23.4.2014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24B0-90D9-48DA-83E9-567B146E385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49713" y="5733256"/>
            <a:ext cx="25101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400" dirty="0" smtClean="0"/>
              <a:t>Hänninen &amp; </a:t>
            </a:r>
            <a:r>
              <a:rPr lang="fi-FI" sz="1400" dirty="0" err="1" smtClean="0"/>
              <a:t>Knol</a:t>
            </a:r>
            <a:r>
              <a:rPr lang="fi-FI" sz="1400" dirty="0" smtClean="0"/>
              <a:t>, 2011, 2014</a:t>
            </a:r>
            <a:endParaRPr lang="fi-FI" sz="1400" dirty="0"/>
          </a:p>
        </p:txBody>
      </p:sp>
      <p:sp>
        <p:nvSpPr>
          <p:cNvPr id="8" name="Oval 7"/>
          <p:cNvSpPr/>
          <p:nvPr/>
        </p:nvSpPr>
        <p:spPr>
          <a:xfrm>
            <a:off x="827584" y="4581128"/>
            <a:ext cx="1425093" cy="504056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132672"/>
            <a:ext cx="936104" cy="1330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8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9512" y="260350"/>
            <a:ext cx="8207375" cy="1008063"/>
          </a:xfrm>
        </p:spPr>
        <p:txBody>
          <a:bodyPr/>
          <a:lstStyle/>
          <a:p>
            <a:r>
              <a:rPr lang="fi-FI" sz="4000" dirty="0" smtClean="0"/>
              <a:t>Altisteiden osuudet sisäilman tautitaakasta</a:t>
            </a:r>
            <a:endParaRPr lang="fi-FI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75C47369-19E2-4791-B101-DB9661BC3DFB}" type="slidenum">
              <a:rPr lang="fi-FI" sz="1800"/>
              <a:pPr/>
              <a:t>5</a:t>
            </a:fld>
            <a:endParaRPr lang="fi-FI" sz="1800"/>
          </a:p>
        </p:txBody>
      </p:sp>
      <p:pic>
        <p:nvPicPr>
          <p:cNvPr id="9218" name="Picture 2" descr="\\cesium\ohaf$\_Desktop\Figure 9 pi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88508"/>
            <a:ext cx="5109115" cy="50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79912" y="1412776"/>
            <a:ext cx="1539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2.1 MDALY/a</a:t>
            </a:r>
            <a:endParaRPr lang="fi-FI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3995772"/>
            <a:ext cx="1398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13 </a:t>
            </a:r>
            <a:r>
              <a:rPr lang="fi-FI" dirty="0" err="1" smtClean="0"/>
              <a:t>kDALY/a</a:t>
            </a:r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6107793" y="1412776"/>
            <a:ext cx="1848583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/>
              <a:t>Ulkoilmasta</a:t>
            </a:r>
            <a:r>
              <a:rPr lang="fi-FI" sz="14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i-FI" sz="1400" dirty="0" smtClean="0"/>
              <a:t>PM</a:t>
            </a:r>
            <a:r>
              <a:rPr lang="fi-FI" sz="1400" baseline="-25000" dirty="0" smtClean="0"/>
              <a:t>2.5</a:t>
            </a:r>
            <a:r>
              <a:rPr lang="fi-FI" sz="1400" dirty="0" smtClean="0"/>
              <a:t> </a:t>
            </a:r>
            <a:r>
              <a:rPr lang="fi-FI" sz="1400" dirty="0" err="1" smtClean="0"/>
              <a:t>outdoor</a:t>
            </a:r>
            <a:endParaRPr lang="fi-FI" sz="1400" dirty="0" smtClean="0"/>
          </a:p>
          <a:p>
            <a:pPr marL="285750" indent="-285750">
              <a:buFontTx/>
              <a:buChar char="-"/>
            </a:pPr>
            <a:r>
              <a:rPr lang="fi-FI" sz="1400" dirty="0" err="1" smtClean="0"/>
              <a:t>Bioaerosols</a:t>
            </a:r>
            <a:endParaRPr lang="fi-FI" sz="1400" dirty="0" smtClean="0"/>
          </a:p>
          <a:p>
            <a:pPr marL="285750" indent="-285750">
              <a:buFontTx/>
              <a:buChar char="-"/>
            </a:pPr>
            <a:r>
              <a:rPr lang="fi-FI" sz="1400" dirty="0" smtClean="0"/>
              <a:t>VOC </a:t>
            </a:r>
            <a:r>
              <a:rPr lang="fi-FI" sz="1400" dirty="0" err="1" smtClean="0"/>
              <a:t>outdoor</a:t>
            </a:r>
            <a:endParaRPr lang="fi-FI" sz="1400" dirty="0"/>
          </a:p>
          <a:p>
            <a:pPr marL="285750" indent="-285750">
              <a:buFontTx/>
              <a:buChar char="-"/>
            </a:pPr>
            <a:endParaRPr lang="fi-FI" sz="1400" dirty="0" smtClean="0"/>
          </a:p>
          <a:p>
            <a:r>
              <a:rPr lang="fi-FI" sz="1400" b="1" dirty="0" smtClean="0"/>
              <a:t>Maaperästä:</a:t>
            </a:r>
          </a:p>
          <a:p>
            <a:pPr marL="285750" indent="-285750">
              <a:buFontTx/>
              <a:buChar char="-"/>
            </a:pPr>
            <a:r>
              <a:rPr lang="fi-FI" sz="1400" dirty="0" smtClean="0"/>
              <a:t>Radon</a:t>
            </a:r>
          </a:p>
          <a:p>
            <a:pPr marL="285750" indent="-285750">
              <a:buFontTx/>
              <a:buChar char="-"/>
            </a:pPr>
            <a:endParaRPr lang="fi-FI" sz="1400" dirty="0"/>
          </a:p>
          <a:p>
            <a:r>
              <a:rPr lang="fi-FI" sz="1400" b="1" dirty="0" smtClean="0"/>
              <a:t>Sisälähteistä:</a:t>
            </a:r>
          </a:p>
          <a:p>
            <a:pPr marL="285750" indent="-285750">
              <a:buFontTx/>
              <a:buChar char="-"/>
            </a:pPr>
            <a:r>
              <a:rPr lang="fi-FI" sz="1400" dirty="0" smtClean="0"/>
              <a:t>PM</a:t>
            </a:r>
            <a:r>
              <a:rPr lang="fi-FI" sz="1400" baseline="-25000" dirty="0" smtClean="0"/>
              <a:t>2.5</a:t>
            </a:r>
            <a:r>
              <a:rPr lang="fi-FI" sz="1400" dirty="0" smtClean="0"/>
              <a:t> </a:t>
            </a:r>
            <a:r>
              <a:rPr lang="fi-FI" sz="1400" dirty="0" err="1" smtClean="0"/>
              <a:t>indoor</a:t>
            </a:r>
            <a:endParaRPr lang="fi-FI" sz="1400" dirty="0" smtClean="0"/>
          </a:p>
          <a:p>
            <a:pPr marL="285750" indent="-285750">
              <a:buFontTx/>
              <a:buChar char="-"/>
            </a:pPr>
            <a:r>
              <a:rPr lang="fi-FI" sz="1400" dirty="0" smtClean="0"/>
              <a:t>Kosteusvauriot</a:t>
            </a:r>
          </a:p>
          <a:p>
            <a:pPr marL="285750" indent="-285750">
              <a:buFontTx/>
              <a:buChar char="-"/>
            </a:pPr>
            <a:r>
              <a:rPr lang="fi-FI" sz="1400" dirty="0" smtClean="0"/>
              <a:t>Passiivitupakointi</a:t>
            </a:r>
          </a:p>
          <a:p>
            <a:pPr marL="285750" indent="-285750">
              <a:buFontTx/>
              <a:buChar char="-"/>
            </a:pPr>
            <a:r>
              <a:rPr lang="fi-FI" sz="1400" dirty="0" smtClean="0"/>
              <a:t>Häkämyrkytykset</a:t>
            </a:r>
            <a:endParaRPr lang="fi-FI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4653136"/>
            <a:ext cx="40062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smtClean="0"/>
              <a:t>Suomessa Eurooppaan verrattuna</a:t>
            </a:r>
            <a:r>
              <a:rPr lang="fi-FI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PM</a:t>
            </a:r>
            <a:r>
              <a:rPr lang="fi-FI" baseline="-25000" dirty="0" smtClean="0"/>
              <a:t>2.5</a:t>
            </a:r>
            <a:r>
              <a:rPr lang="fi-FI" dirty="0" smtClean="0"/>
              <a:t> ulkoilmassa alhaisempi</a:t>
            </a:r>
          </a:p>
          <a:p>
            <a:pPr marL="285750" indent="-285750">
              <a:buFontTx/>
              <a:buChar char="-"/>
            </a:pPr>
            <a:r>
              <a:rPr lang="fi-FI" b="1" dirty="0" smtClean="0">
                <a:solidFill>
                  <a:srgbClr val="FF0000"/>
                </a:solidFill>
              </a:rPr>
              <a:t>Radon korkeampi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55776" y="6228020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err="1" smtClean="0"/>
              <a:t>Figure</a:t>
            </a:r>
            <a:r>
              <a:rPr lang="fi-FI" sz="1200" dirty="0" smtClean="0"/>
              <a:t> 9</a:t>
            </a:r>
            <a:endParaRPr lang="fi-FI" sz="1200" dirty="0"/>
          </a:p>
        </p:txBody>
      </p:sp>
      <p:pic>
        <p:nvPicPr>
          <p:cNvPr id="1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4624"/>
            <a:ext cx="762888" cy="107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10830" y="5867980"/>
            <a:ext cx="2981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Lähde: Hänninen &amp; Asikainen 2013</a:t>
            </a:r>
            <a:endParaRPr lang="fi-FI" sz="1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6617097"/>
            <a:ext cx="604837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Oval 16"/>
          <p:cNvSpPr/>
          <p:nvPr/>
        </p:nvSpPr>
        <p:spPr>
          <a:xfrm>
            <a:off x="755576" y="2035448"/>
            <a:ext cx="993045" cy="360040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Oval 17"/>
          <p:cNvSpPr/>
          <p:nvPr/>
        </p:nvSpPr>
        <p:spPr>
          <a:xfrm>
            <a:off x="755576" y="4627736"/>
            <a:ext cx="993045" cy="360040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3019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CFB9-F926-480A-A29E-9D181D687266}" type="datetime1">
              <a:rPr lang="fi-FI"/>
              <a:pPr/>
              <a:t>23.4.2014</a:t>
            </a:fld>
            <a:endParaRPr lang="en-US"/>
          </a:p>
        </p:txBody>
      </p:sp>
      <p:sp>
        <p:nvSpPr>
          <p:cNvPr id="10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4655E-D1EE-446C-8ACE-021692F498CC}" type="slidenum">
              <a:rPr lang="en-US"/>
              <a:pPr/>
              <a:t>6</a:t>
            </a:fld>
            <a:endParaRPr lang="en-US"/>
          </a:p>
        </p:txBody>
      </p:sp>
      <p:sp>
        <p:nvSpPr>
          <p:cNvPr id="157920" name="Rectangle 224"/>
          <p:cNvSpPr>
            <a:spLocks noChangeArrowheads="1"/>
          </p:cNvSpPr>
          <p:nvPr/>
        </p:nvSpPr>
        <p:spPr bwMode="auto">
          <a:xfrm>
            <a:off x="0" y="928688"/>
            <a:ext cx="9144000" cy="55959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698" name="Rectangle 2"/>
          <p:cNvSpPr>
            <a:spLocks noGrp="1"/>
          </p:cNvSpPr>
          <p:nvPr>
            <p:ph type="title" idx="4294967295"/>
          </p:nvPr>
        </p:nvSpPr>
        <p:spPr>
          <a:xfrm>
            <a:off x="106363" y="188913"/>
            <a:ext cx="7129462" cy="674687"/>
          </a:xfrm>
        </p:spPr>
        <p:txBody>
          <a:bodyPr/>
          <a:lstStyle/>
          <a:p>
            <a:r>
              <a:rPr lang="fi-FI" sz="2400" dirty="0" err="1" smtClean="0">
                <a:latin typeface="Arial" pitchFamily="34" charset="0"/>
                <a:ea typeface="ヒラギノ角ゴ Pro W3" charset="-128"/>
              </a:rPr>
              <a:t>Exposure</a:t>
            </a:r>
            <a:r>
              <a:rPr lang="fi-FI" sz="2400" dirty="0" smtClean="0">
                <a:latin typeface="Arial" pitchFamily="34" charset="0"/>
                <a:ea typeface="ヒラギノ角ゴ Pro W3" charset="-128"/>
              </a:rPr>
              <a:t> to and </a:t>
            </a:r>
            <a:r>
              <a:rPr lang="fi-FI" sz="2400" dirty="0" err="1" smtClean="0">
                <a:latin typeface="Arial" pitchFamily="34" charset="0"/>
                <a:ea typeface="ヒラギノ角ゴ Pro W3" charset="-128"/>
              </a:rPr>
              <a:t>expected</a:t>
            </a:r>
            <a:r>
              <a:rPr lang="fi-FI" sz="2400" dirty="0" smtClean="0">
                <a:latin typeface="Arial" pitchFamily="34" charset="0"/>
                <a:ea typeface="ヒラギノ角ゴ Pro W3" charset="-128"/>
              </a:rPr>
              <a:t> </a:t>
            </a:r>
            <a:r>
              <a:rPr lang="fi-FI" sz="2400" dirty="0" err="1" smtClean="0">
                <a:latin typeface="Arial" pitchFamily="34" charset="0"/>
                <a:ea typeface="ヒラギノ角ゴ Pro W3" charset="-128"/>
              </a:rPr>
              <a:t>lung</a:t>
            </a:r>
            <a:r>
              <a:rPr lang="fi-FI" sz="2400" dirty="0" smtClean="0">
                <a:latin typeface="Arial" pitchFamily="34" charset="0"/>
                <a:ea typeface="ヒラギノ角ゴ Pro W3" charset="-128"/>
              </a:rPr>
              <a:t> </a:t>
            </a:r>
            <a:r>
              <a:rPr lang="fi-FI" sz="2400" dirty="0" err="1" smtClean="0">
                <a:latin typeface="Arial" pitchFamily="34" charset="0"/>
                <a:ea typeface="ヒラギノ角ゴ Pro W3" charset="-128"/>
              </a:rPr>
              <a:t>cancer</a:t>
            </a:r>
            <a:r>
              <a:rPr lang="fi-FI" sz="2400" dirty="0" smtClean="0">
                <a:latin typeface="Arial" pitchFamily="34" charset="0"/>
                <a:ea typeface="ヒラギノ角ゴ Pro W3" charset="-128"/>
              </a:rPr>
              <a:t> </a:t>
            </a:r>
            <a:r>
              <a:rPr lang="fi-FI" sz="2400" dirty="0" err="1" smtClean="0">
                <a:latin typeface="Arial" pitchFamily="34" charset="0"/>
                <a:ea typeface="ヒラギノ角ゴ Pro W3" charset="-128"/>
              </a:rPr>
              <a:t>cases</a:t>
            </a:r>
            <a:r>
              <a:rPr lang="fi-FI" sz="2400" dirty="0" smtClean="0">
                <a:latin typeface="Arial" pitchFamily="34" charset="0"/>
                <a:ea typeface="ヒラギノ角ゴ Pro W3" charset="-128"/>
              </a:rPr>
              <a:t> </a:t>
            </a:r>
            <a:r>
              <a:rPr lang="fi-FI" sz="2400" dirty="0" err="1" smtClean="0">
                <a:latin typeface="Arial" pitchFamily="34" charset="0"/>
                <a:ea typeface="ヒラギノ角ゴ Pro W3" charset="-128"/>
              </a:rPr>
              <a:t>due</a:t>
            </a:r>
            <a:r>
              <a:rPr lang="fi-FI" sz="2400" dirty="0" smtClean="0">
                <a:latin typeface="Arial" pitchFamily="34" charset="0"/>
                <a:ea typeface="ヒラギノ角ゴ Pro W3" charset="-128"/>
              </a:rPr>
              <a:t> to radon </a:t>
            </a:r>
            <a:r>
              <a:rPr lang="fi-FI" sz="2400" dirty="0" err="1" smtClean="0">
                <a:latin typeface="Arial" pitchFamily="34" charset="0"/>
                <a:ea typeface="ヒラギノ角ゴ Pro W3" charset="-128"/>
              </a:rPr>
              <a:t>across</a:t>
            </a:r>
            <a:r>
              <a:rPr lang="fi-FI" sz="2400" dirty="0" smtClean="0">
                <a:latin typeface="Arial" pitchFamily="34" charset="0"/>
                <a:ea typeface="ヒラギノ角ゴ Pro W3" charset="-128"/>
              </a:rPr>
              <a:t> Europe</a:t>
            </a:r>
          </a:p>
        </p:txBody>
      </p:sp>
      <p:sp>
        <p:nvSpPr>
          <p:cNvPr id="157702" name="Rectangle 6"/>
          <p:cNvSpPr>
            <a:spLocks noChangeArrowheads="1"/>
          </p:cNvSpPr>
          <p:nvPr/>
        </p:nvSpPr>
        <p:spPr bwMode="auto">
          <a:xfrm>
            <a:off x="0" y="1127125"/>
            <a:ext cx="57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defTabSz="914400"/>
            <a:r>
              <a:rPr lang="fi-FI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fi-FI"/>
          </a:p>
        </p:txBody>
      </p:sp>
      <p:grpSp>
        <p:nvGrpSpPr>
          <p:cNvPr id="157824" name="Group 128"/>
          <p:cNvGrpSpPr>
            <a:grpSpLocks/>
          </p:cNvGrpSpPr>
          <p:nvPr/>
        </p:nvGrpSpPr>
        <p:grpSpPr bwMode="auto">
          <a:xfrm>
            <a:off x="160338" y="928688"/>
            <a:ext cx="8948737" cy="5595937"/>
            <a:chOff x="82" y="773"/>
            <a:chExt cx="5637" cy="3525"/>
          </a:xfrm>
        </p:grpSpPr>
        <p:grpSp>
          <p:nvGrpSpPr>
            <p:cNvPr id="157825" name="Group 129"/>
            <p:cNvGrpSpPr>
              <a:grpSpLocks/>
            </p:cNvGrpSpPr>
            <p:nvPr/>
          </p:nvGrpSpPr>
          <p:grpSpPr bwMode="auto">
            <a:xfrm>
              <a:off x="82" y="773"/>
              <a:ext cx="5637" cy="3525"/>
              <a:chOff x="82" y="773"/>
              <a:chExt cx="5637" cy="3525"/>
            </a:xfrm>
          </p:grpSpPr>
          <p:sp>
            <p:nvSpPr>
              <p:cNvPr id="157826" name="Rectangle 130"/>
              <p:cNvSpPr>
                <a:spLocks noChangeArrowheads="1"/>
              </p:cNvSpPr>
              <p:nvPr/>
            </p:nvSpPr>
            <p:spPr bwMode="auto">
              <a:xfrm>
                <a:off x="513" y="828"/>
                <a:ext cx="5115" cy="31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27" name="Line 131"/>
              <p:cNvSpPr>
                <a:spLocks noChangeShapeType="1"/>
              </p:cNvSpPr>
              <p:nvPr/>
            </p:nvSpPr>
            <p:spPr bwMode="auto">
              <a:xfrm>
                <a:off x="513" y="2911"/>
                <a:ext cx="5115" cy="0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28" name="Line 132"/>
              <p:cNvSpPr>
                <a:spLocks noChangeShapeType="1"/>
              </p:cNvSpPr>
              <p:nvPr/>
            </p:nvSpPr>
            <p:spPr bwMode="auto">
              <a:xfrm>
                <a:off x="513" y="1866"/>
                <a:ext cx="5115" cy="0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29" name="Line 133"/>
              <p:cNvSpPr>
                <a:spLocks noChangeShapeType="1"/>
              </p:cNvSpPr>
              <p:nvPr/>
            </p:nvSpPr>
            <p:spPr bwMode="auto">
              <a:xfrm>
                <a:off x="513" y="828"/>
                <a:ext cx="5115" cy="0"/>
              </a:xfrm>
              <a:prstGeom prst="line">
                <a:avLst/>
              </a:prstGeom>
              <a:noFill/>
              <a:ln w="0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0" name="Rectangle 134"/>
              <p:cNvSpPr>
                <a:spLocks noChangeArrowheads="1"/>
              </p:cNvSpPr>
              <p:nvPr/>
            </p:nvSpPr>
            <p:spPr bwMode="auto">
              <a:xfrm>
                <a:off x="513" y="828"/>
                <a:ext cx="5115" cy="3121"/>
              </a:xfrm>
              <a:prstGeom prst="rect">
                <a:avLst/>
              </a:prstGeom>
              <a:noFill/>
              <a:ln w="11113">
                <a:solidFill>
                  <a:srgbClr val="80808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1" name="Line 135"/>
              <p:cNvSpPr>
                <a:spLocks noChangeShapeType="1"/>
              </p:cNvSpPr>
              <p:nvPr/>
            </p:nvSpPr>
            <p:spPr bwMode="auto">
              <a:xfrm>
                <a:off x="513" y="828"/>
                <a:ext cx="0" cy="312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2" name="Line 136"/>
              <p:cNvSpPr>
                <a:spLocks noChangeShapeType="1"/>
              </p:cNvSpPr>
              <p:nvPr/>
            </p:nvSpPr>
            <p:spPr bwMode="auto">
              <a:xfrm>
                <a:off x="478" y="3949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3" name="Line 137"/>
              <p:cNvSpPr>
                <a:spLocks noChangeShapeType="1"/>
              </p:cNvSpPr>
              <p:nvPr/>
            </p:nvSpPr>
            <p:spPr bwMode="auto">
              <a:xfrm>
                <a:off x="478" y="2911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4" name="Line 138"/>
              <p:cNvSpPr>
                <a:spLocks noChangeShapeType="1"/>
              </p:cNvSpPr>
              <p:nvPr/>
            </p:nvSpPr>
            <p:spPr bwMode="auto">
              <a:xfrm>
                <a:off x="478" y="1866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5" name="Line 139"/>
              <p:cNvSpPr>
                <a:spLocks noChangeShapeType="1"/>
              </p:cNvSpPr>
              <p:nvPr/>
            </p:nvSpPr>
            <p:spPr bwMode="auto">
              <a:xfrm>
                <a:off x="478" y="828"/>
                <a:ext cx="3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6" name="Line 140"/>
              <p:cNvSpPr>
                <a:spLocks noChangeShapeType="1"/>
              </p:cNvSpPr>
              <p:nvPr/>
            </p:nvSpPr>
            <p:spPr bwMode="auto">
              <a:xfrm>
                <a:off x="513" y="3949"/>
                <a:ext cx="511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7" name="Line 141"/>
              <p:cNvSpPr>
                <a:spLocks noChangeShapeType="1"/>
              </p:cNvSpPr>
              <p:nvPr/>
            </p:nvSpPr>
            <p:spPr bwMode="auto">
              <a:xfrm flipV="1">
                <a:off x="513" y="3949"/>
                <a:ext cx="0" cy="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8" name="Line 142"/>
              <p:cNvSpPr>
                <a:spLocks noChangeShapeType="1"/>
              </p:cNvSpPr>
              <p:nvPr/>
            </p:nvSpPr>
            <p:spPr bwMode="auto">
              <a:xfrm flipV="1">
                <a:off x="2215" y="3949"/>
                <a:ext cx="0" cy="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39" name="Line 143"/>
              <p:cNvSpPr>
                <a:spLocks noChangeShapeType="1"/>
              </p:cNvSpPr>
              <p:nvPr/>
            </p:nvSpPr>
            <p:spPr bwMode="auto">
              <a:xfrm flipV="1">
                <a:off x="3925" y="3949"/>
                <a:ext cx="0" cy="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0" name="Line 144"/>
              <p:cNvSpPr>
                <a:spLocks noChangeShapeType="1"/>
              </p:cNvSpPr>
              <p:nvPr/>
            </p:nvSpPr>
            <p:spPr bwMode="auto">
              <a:xfrm flipV="1">
                <a:off x="5628" y="3949"/>
                <a:ext cx="0" cy="3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1" name="Oval 145"/>
              <p:cNvSpPr>
                <a:spLocks noChangeArrowheads="1"/>
              </p:cNvSpPr>
              <p:nvPr/>
            </p:nvSpPr>
            <p:spPr bwMode="auto">
              <a:xfrm>
                <a:off x="4502" y="2158"/>
                <a:ext cx="202" cy="197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2" name="Oval 146"/>
              <p:cNvSpPr>
                <a:spLocks noChangeArrowheads="1"/>
              </p:cNvSpPr>
              <p:nvPr/>
            </p:nvSpPr>
            <p:spPr bwMode="auto">
              <a:xfrm>
                <a:off x="3689" y="2762"/>
                <a:ext cx="257" cy="251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3" name="Oval 147"/>
              <p:cNvSpPr>
                <a:spLocks noChangeArrowheads="1"/>
              </p:cNvSpPr>
              <p:nvPr/>
            </p:nvSpPr>
            <p:spPr bwMode="auto">
              <a:xfrm>
                <a:off x="2716" y="2667"/>
                <a:ext cx="299" cy="292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4" name="Oval 148"/>
              <p:cNvSpPr>
                <a:spLocks noChangeArrowheads="1"/>
              </p:cNvSpPr>
              <p:nvPr/>
            </p:nvSpPr>
            <p:spPr bwMode="auto">
              <a:xfrm>
                <a:off x="1451" y="3468"/>
                <a:ext cx="160" cy="156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5" name="Oval 149"/>
              <p:cNvSpPr>
                <a:spLocks noChangeArrowheads="1"/>
              </p:cNvSpPr>
              <p:nvPr/>
            </p:nvSpPr>
            <p:spPr bwMode="auto">
              <a:xfrm>
                <a:off x="2730" y="2646"/>
                <a:ext cx="201" cy="197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6" name="Oval 150"/>
              <p:cNvSpPr>
                <a:spLocks noChangeArrowheads="1"/>
              </p:cNvSpPr>
              <p:nvPr/>
            </p:nvSpPr>
            <p:spPr bwMode="auto">
              <a:xfrm>
                <a:off x="742" y="3895"/>
                <a:ext cx="7" cy="7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7" name="Oval 151"/>
              <p:cNvSpPr>
                <a:spLocks noChangeArrowheads="1"/>
              </p:cNvSpPr>
              <p:nvPr/>
            </p:nvSpPr>
            <p:spPr bwMode="auto">
              <a:xfrm>
                <a:off x="5072" y="1479"/>
                <a:ext cx="424" cy="414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8" name="Oval 152"/>
              <p:cNvSpPr>
                <a:spLocks noChangeArrowheads="1"/>
              </p:cNvSpPr>
              <p:nvPr/>
            </p:nvSpPr>
            <p:spPr bwMode="auto">
              <a:xfrm>
                <a:off x="2229" y="3081"/>
                <a:ext cx="174" cy="169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49" name="Oval 153"/>
              <p:cNvSpPr>
                <a:spLocks noChangeArrowheads="1"/>
              </p:cNvSpPr>
              <p:nvPr/>
            </p:nvSpPr>
            <p:spPr bwMode="auto">
              <a:xfrm>
                <a:off x="4544" y="2368"/>
                <a:ext cx="118" cy="116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0" name="Oval 154"/>
              <p:cNvSpPr>
                <a:spLocks noChangeArrowheads="1"/>
              </p:cNvSpPr>
              <p:nvPr/>
            </p:nvSpPr>
            <p:spPr bwMode="auto">
              <a:xfrm>
                <a:off x="4509" y="2904"/>
                <a:ext cx="188" cy="183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1" name="Oval 155"/>
              <p:cNvSpPr>
                <a:spLocks noChangeArrowheads="1"/>
              </p:cNvSpPr>
              <p:nvPr/>
            </p:nvSpPr>
            <p:spPr bwMode="auto">
              <a:xfrm>
                <a:off x="3147" y="2273"/>
                <a:ext cx="799" cy="781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2" name="Oval 156"/>
              <p:cNvSpPr>
                <a:spLocks noChangeArrowheads="1"/>
              </p:cNvSpPr>
              <p:nvPr/>
            </p:nvSpPr>
            <p:spPr bwMode="auto">
              <a:xfrm>
                <a:off x="1882" y="2972"/>
                <a:ext cx="660" cy="645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3" name="Oval 157"/>
              <p:cNvSpPr>
                <a:spLocks noChangeArrowheads="1"/>
              </p:cNvSpPr>
              <p:nvPr/>
            </p:nvSpPr>
            <p:spPr bwMode="auto">
              <a:xfrm>
                <a:off x="2264" y="3101"/>
                <a:ext cx="243" cy="238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4" name="Oval 158"/>
              <p:cNvSpPr>
                <a:spLocks noChangeArrowheads="1"/>
              </p:cNvSpPr>
              <p:nvPr/>
            </p:nvSpPr>
            <p:spPr bwMode="auto">
              <a:xfrm>
                <a:off x="3925" y="950"/>
                <a:ext cx="466" cy="455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5" name="Oval 159"/>
              <p:cNvSpPr>
                <a:spLocks noChangeArrowheads="1"/>
              </p:cNvSpPr>
              <p:nvPr/>
            </p:nvSpPr>
            <p:spPr bwMode="auto">
              <a:xfrm>
                <a:off x="3460" y="2877"/>
                <a:ext cx="173" cy="170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6" name="Oval 160"/>
              <p:cNvSpPr>
                <a:spLocks noChangeArrowheads="1"/>
              </p:cNvSpPr>
              <p:nvPr/>
            </p:nvSpPr>
            <p:spPr bwMode="auto">
              <a:xfrm>
                <a:off x="2584" y="2823"/>
                <a:ext cx="618" cy="604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7" name="Oval 161"/>
              <p:cNvSpPr>
                <a:spLocks noChangeArrowheads="1"/>
              </p:cNvSpPr>
              <p:nvPr/>
            </p:nvSpPr>
            <p:spPr bwMode="auto">
              <a:xfrm>
                <a:off x="2320" y="3182"/>
                <a:ext cx="132" cy="129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8" name="Oval 162"/>
              <p:cNvSpPr>
                <a:spLocks noChangeArrowheads="1"/>
              </p:cNvSpPr>
              <p:nvPr/>
            </p:nvSpPr>
            <p:spPr bwMode="auto">
              <a:xfrm>
                <a:off x="4398" y="2524"/>
                <a:ext cx="62" cy="61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59" name="Oval 163"/>
              <p:cNvSpPr>
                <a:spLocks noChangeArrowheads="1"/>
              </p:cNvSpPr>
              <p:nvPr/>
            </p:nvSpPr>
            <p:spPr bwMode="auto">
              <a:xfrm>
                <a:off x="1416" y="3386"/>
                <a:ext cx="230" cy="224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0" name="Oval 164"/>
              <p:cNvSpPr>
                <a:spLocks noChangeArrowheads="1"/>
              </p:cNvSpPr>
              <p:nvPr/>
            </p:nvSpPr>
            <p:spPr bwMode="auto">
              <a:xfrm>
                <a:off x="3460" y="2877"/>
                <a:ext cx="173" cy="170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1" name="Oval 165"/>
              <p:cNvSpPr>
                <a:spLocks noChangeArrowheads="1"/>
              </p:cNvSpPr>
              <p:nvPr/>
            </p:nvSpPr>
            <p:spPr bwMode="auto">
              <a:xfrm>
                <a:off x="1903" y="2707"/>
                <a:ext cx="549" cy="537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2" name="Oval 166"/>
              <p:cNvSpPr>
                <a:spLocks noChangeArrowheads="1"/>
              </p:cNvSpPr>
              <p:nvPr/>
            </p:nvSpPr>
            <p:spPr bwMode="auto">
              <a:xfrm>
                <a:off x="3314" y="2986"/>
                <a:ext cx="257" cy="251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3" name="Oval 167"/>
              <p:cNvSpPr>
                <a:spLocks noChangeArrowheads="1"/>
              </p:cNvSpPr>
              <p:nvPr/>
            </p:nvSpPr>
            <p:spPr bwMode="auto">
              <a:xfrm>
                <a:off x="1875" y="3115"/>
                <a:ext cx="340" cy="332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4" name="Oval 168"/>
              <p:cNvSpPr>
                <a:spLocks noChangeArrowheads="1"/>
              </p:cNvSpPr>
              <p:nvPr/>
            </p:nvSpPr>
            <p:spPr bwMode="auto">
              <a:xfrm>
                <a:off x="3369" y="2694"/>
                <a:ext cx="216" cy="210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5" name="Oval 169"/>
              <p:cNvSpPr>
                <a:spLocks noChangeArrowheads="1"/>
              </p:cNvSpPr>
              <p:nvPr/>
            </p:nvSpPr>
            <p:spPr bwMode="auto">
              <a:xfrm>
                <a:off x="3411" y="2599"/>
                <a:ext cx="132" cy="129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6" name="Oval 170"/>
              <p:cNvSpPr>
                <a:spLocks noChangeArrowheads="1"/>
              </p:cNvSpPr>
              <p:nvPr/>
            </p:nvSpPr>
            <p:spPr bwMode="auto">
              <a:xfrm>
                <a:off x="3279" y="2504"/>
                <a:ext cx="604" cy="590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7" name="Oval 171"/>
              <p:cNvSpPr>
                <a:spLocks noChangeArrowheads="1"/>
              </p:cNvSpPr>
              <p:nvPr/>
            </p:nvSpPr>
            <p:spPr bwMode="auto">
              <a:xfrm>
                <a:off x="4078" y="2999"/>
                <a:ext cx="229" cy="224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8" name="Oval 172"/>
              <p:cNvSpPr>
                <a:spLocks noChangeArrowheads="1"/>
              </p:cNvSpPr>
              <p:nvPr/>
            </p:nvSpPr>
            <p:spPr bwMode="auto">
              <a:xfrm>
                <a:off x="3029" y="3020"/>
                <a:ext cx="215" cy="210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69" name="Oval 173"/>
              <p:cNvSpPr>
                <a:spLocks noChangeArrowheads="1"/>
              </p:cNvSpPr>
              <p:nvPr/>
            </p:nvSpPr>
            <p:spPr bwMode="auto">
              <a:xfrm>
                <a:off x="1027" y="3549"/>
                <a:ext cx="327" cy="319"/>
              </a:xfrm>
              <a:prstGeom prst="ellipse">
                <a:avLst/>
              </a:prstGeom>
              <a:solidFill>
                <a:srgbClr val="FF0000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70" name="Line 174"/>
              <p:cNvSpPr>
                <a:spLocks noChangeShapeType="1"/>
              </p:cNvSpPr>
              <p:nvPr/>
            </p:nvSpPr>
            <p:spPr bwMode="auto">
              <a:xfrm flipV="1">
                <a:off x="749" y="2097"/>
                <a:ext cx="4538" cy="173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71" name="Rectangle 175"/>
              <p:cNvSpPr>
                <a:spLocks noChangeArrowheads="1"/>
              </p:cNvSpPr>
              <p:nvPr/>
            </p:nvSpPr>
            <p:spPr bwMode="auto">
              <a:xfrm>
                <a:off x="374" y="3895"/>
                <a:ext cx="58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0</a:t>
                </a:r>
                <a:endParaRPr lang="fi-FI"/>
              </a:p>
            </p:txBody>
          </p:sp>
          <p:sp>
            <p:nvSpPr>
              <p:cNvPr id="157872" name="Rectangle 176"/>
              <p:cNvSpPr>
                <a:spLocks noChangeArrowheads="1"/>
              </p:cNvSpPr>
              <p:nvPr/>
            </p:nvSpPr>
            <p:spPr bwMode="auto">
              <a:xfrm>
                <a:off x="318" y="2857"/>
                <a:ext cx="116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50</a:t>
                </a:r>
                <a:endParaRPr lang="fi-FI"/>
              </a:p>
            </p:txBody>
          </p:sp>
          <p:sp>
            <p:nvSpPr>
              <p:cNvPr id="157873" name="Rectangle 177"/>
              <p:cNvSpPr>
                <a:spLocks noChangeArrowheads="1"/>
              </p:cNvSpPr>
              <p:nvPr/>
            </p:nvSpPr>
            <p:spPr bwMode="auto">
              <a:xfrm>
                <a:off x="262" y="1812"/>
                <a:ext cx="174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100</a:t>
                </a:r>
                <a:endParaRPr lang="fi-FI"/>
              </a:p>
            </p:txBody>
          </p:sp>
          <p:sp>
            <p:nvSpPr>
              <p:cNvPr id="157874" name="Rectangle 178"/>
              <p:cNvSpPr>
                <a:spLocks noChangeArrowheads="1"/>
              </p:cNvSpPr>
              <p:nvPr/>
            </p:nvSpPr>
            <p:spPr bwMode="auto">
              <a:xfrm>
                <a:off x="262" y="773"/>
                <a:ext cx="174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150</a:t>
                </a:r>
                <a:endParaRPr lang="fi-FI"/>
              </a:p>
            </p:txBody>
          </p:sp>
          <p:sp>
            <p:nvSpPr>
              <p:cNvPr id="157875" name="Rectangle 179"/>
              <p:cNvSpPr>
                <a:spLocks noChangeArrowheads="1"/>
              </p:cNvSpPr>
              <p:nvPr/>
            </p:nvSpPr>
            <p:spPr bwMode="auto">
              <a:xfrm>
                <a:off x="485" y="4044"/>
                <a:ext cx="58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0</a:t>
                </a:r>
                <a:endParaRPr lang="fi-FI"/>
              </a:p>
            </p:txBody>
          </p:sp>
          <p:sp>
            <p:nvSpPr>
              <p:cNvPr id="157876" name="Rectangle 180"/>
              <p:cNvSpPr>
                <a:spLocks noChangeArrowheads="1"/>
              </p:cNvSpPr>
              <p:nvPr/>
            </p:nvSpPr>
            <p:spPr bwMode="auto">
              <a:xfrm>
                <a:off x="2160" y="4044"/>
                <a:ext cx="116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50</a:t>
                </a:r>
                <a:endParaRPr lang="fi-FI"/>
              </a:p>
            </p:txBody>
          </p:sp>
          <p:sp>
            <p:nvSpPr>
              <p:cNvPr id="157877" name="Rectangle 181"/>
              <p:cNvSpPr>
                <a:spLocks noChangeArrowheads="1"/>
              </p:cNvSpPr>
              <p:nvPr/>
            </p:nvSpPr>
            <p:spPr bwMode="auto">
              <a:xfrm>
                <a:off x="3842" y="4044"/>
                <a:ext cx="174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100</a:t>
                </a:r>
                <a:endParaRPr lang="fi-FI"/>
              </a:p>
            </p:txBody>
          </p:sp>
          <p:sp>
            <p:nvSpPr>
              <p:cNvPr id="157878" name="Rectangle 182"/>
              <p:cNvSpPr>
                <a:spLocks noChangeArrowheads="1"/>
              </p:cNvSpPr>
              <p:nvPr/>
            </p:nvSpPr>
            <p:spPr bwMode="auto">
              <a:xfrm>
                <a:off x="5545" y="4044"/>
                <a:ext cx="174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>
                    <a:solidFill>
                      <a:srgbClr val="000000"/>
                    </a:solidFill>
                  </a:rPr>
                  <a:t>150</a:t>
                </a:r>
                <a:endParaRPr lang="fi-FI"/>
              </a:p>
            </p:txBody>
          </p:sp>
          <p:sp>
            <p:nvSpPr>
              <p:cNvPr id="157879" name="Rectangle 183"/>
              <p:cNvSpPr>
                <a:spLocks noChangeArrowheads="1"/>
              </p:cNvSpPr>
              <p:nvPr/>
            </p:nvSpPr>
            <p:spPr bwMode="auto">
              <a:xfrm>
                <a:off x="3237" y="4173"/>
                <a:ext cx="2048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 b="1">
                    <a:solidFill>
                      <a:srgbClr val="000000"/>
                    </a:solidFill>
                  </a:rPr>
                  <a:t>population weighed average radon (Bq/m</a:t>
                </a:r>
                <a:endParaRPr lang="fi-FI"/>
              </a:p>
            </p:txBody>
          </p:sp>
          <p:sp>
            <p:nvSpPr>
              <p:cNvPr id="157880" name="Rectangle 184"/>
              <p:cNvSpPr>
                <a:spLocks noChangeArrowheads="1"/>
              </p:cNvSpPr>
              <p:nvPr/>
            </p:nvSpPr>
            <p:spPr bwMode="auto">
              <a:xfrm>
                <a:off x="5260" y="4153"/>
                <a:ext cx="36" cy="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800" b="1">
                    <a:solidFill>
                      <a:srgbClr val="000000"/>
                    </a:solidFill>
                  </a:rPr>
                  <a:t>3</a:t>
                </a:r>
                <a:endParaRPr lang="fi-FI"/>
              </a:p>
            </p:txBody>
          </p:sp>
          <p:sp>
            <p:nvSpPr>
              <p:cNvPr id="157881" name="Rectangle 185"/>
              <p:cNvSpPr>
                <a:spLocks noChangeArrowheads="1"/>
              </p:cNvSpPr>
              <p:nvPr/>
            </p:nvSpPr>
            <p:spPr bwMode="auto">
              <a:xfrm>
                <a:off x="5301" y="4173"/>
                <a:ext cx="64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 b="1">
                    <a:solidFill>
                      <a:srgbClr val="000000"/>
                    </a:solidFill>
                  </a:rPr>
                  <a:t>) </a:t>
                </a:r>
                <a:endParaRPr lang="fi-FI"/>
              </a:p>
            </p:txBody>
          </p:sp>
          <p:sp>
            <p:nvSpPr>
              <p:cNvPr id="157882" name="Rectangle 186"/>
              <p:cNvSpPr>
                <a:spLocks noChangeArrowheads="1"/>
              </p:cNvSpPr>
              <p:nvPr/>
            </p:nvSpPr>
            <p:spPr bwMode="auto">
              <a:xfrm rot="16200000">
                <a:off x="-893" y="2278"/>
                <a:ext cx="2075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fi-FI" sz="1300" b="1">
                    <a:solidFill>
                      <a:srgbClr val="000000"/>
                    </a:solidFill>
                  </a:rPr>
                  <a:t>Lung cancer cases from radon per million</a:t>
                </a:r>
                <a:endParaRPr lang="fi-FI"/>
              </a:p>
            </p:txBody>
          </p:sp>
        </p:grpSp>
        <p:sp>
          <p:nvSpPr>
            <p:cNvPr id="157883" name="Rectangle 187"/>
            <p:cNvSpPr>
              <a:spLocks noChangeArrowheads="1"/>
            </p:cNvSpPr>
            <p:nvPr/>
          </p:nvSpPr>
          <p:spPr bwMode="auto">
            <a:xfrm>
              <a:off x="550" y="3657"/>
              <a:ext cx="31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Cyprus</a:t>
              </a:r>
              <a:endParaRPr lang="fi-FI"/>
            </a:p>
          </p:txBody>
        </p:sp>
        <p:sp>
          <p:nvSpPr>
            <p:cNvPr id="157884" name="Rectangle 188"/>
            <p:cNvSpPr>
              <a:spLocks noChangeArrowheads="1"/>
            </p:cNvSpPr>
            <p:nvPr/>
          </p:nvSpPr>
          <p:spPr bwMode="auto">
            <a:xfrm>
              <a:off x="3276" y="3443"/>
              <a:ext cx="51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Switzerland</a:t>
              </a:r>
              <a:endParaRPr lang="fi-FI"/>
            </a:p>
          </p:txBody>
        </p:sp>
        <p:sp>
          <p:nvSpPr>
            <p:cNvPr id="157885" name="Rectangle 189"/>
            <p:cNvSpPr>
              <a:spLocks noChangeArrowheads="1"/>
            </p:cNvSpPr>
            <p:nvPr/>
          </p:nvSpPr>
          <p:spPr bwMode="auto">
            <a:xfrm>
              <a:off x="3371" y="2378"/>
              <a:ext cx="30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FFFFFF"/>
                  </a:solidFill>
                  <a:latin typeface="Arial Narrow" pitchFamily="34" charset="0"/>
                </a:rPr>
                <a:t>France</a:t>
              </a:r>
              <a:endParaRPr lang="fi-FI"/>
            </a:p>
          </p:txBody>
        </p:sp>
        <p:sp>
          <p:nvSpPr>
            <p:cNvPr id="157886" name="Rectangle 190"/>
            <p:cNvSpPr>
              <a:spLocks noChangeArrowheads="1"/>
            </p:cNvSpPr>
            <p:nvPr/>
          </p:nvSpPr>
          <p:spPr bwMode="auto">
            <a:xfrm>
              <a:off x="2750" y="3070"/>
              <a:ext cx="185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FFFFFF"/>
                  </a:solidFill>
                  <a:latin typeface="Arial Narrow" pitchFamily="34" charset="0"/>
                </a:rPr>
                <a:t>Italy</a:t>
              </a:r>
              <a:endParaRPr lang="fi-FI"/>
            </a:p>
          </p:txBody>
        </p:sp>
        <p:sp>
          <p:nvSpPr>
            <p:cNvPr id="157887" name="Rectangle 191"/>
            <p:cNvSpPr>
              <a:spLocks noChangeArrowheads="1"/>
            </p:cNvSpPr>
            <p:nvPr/>
          </p:nvSpPr>
          <p:spPr bwMode="auto">
            <a:xfrm>
              <a:off x="2655" y="3551"/>
              <a:ext cx="31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Greece</a:t>
              </a:r>
              <a:endParaRPr lang="fi-FI"/>
            </a:p>
          </p:txBody>
        </p:sp>
        <p:sp>
          <p:nvSpPr>
            <p:cNvPr id="157888" name="Rectangle 192"/>
            <p:cNvSpPr>
              <a:spLocks noChangeArrowheads="1"/>
            </p:cNvSpPr>
            <p:nvPr/>
          </p:nvSpPr>
          <p:spPr bwMode="auto">
            <a:xfrm>
              <a:off x="2655" y="3754"/>
              <a:ext cx="41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Denmark </a:t>
              </a:r>
              <a:endParaRPr lang="fi-FI"/>
            </a:p>
          </p:txBody>
        </p:sp>
        <p:sp>
          <p:nvSpPr>
            <p:cNvPr id="157889" name="Rectangle 193"/>
            <p:cNvSpPr>
              <a:spLocks noChangeArrowheads="1"/>
            </p:cNvSpPr>
            <p:nvPr/>
          </p:nvSpPr>
          <p:spPr bwMode="auto">
            <a:xfrm>
              <a:off x="2031" y="2804"/>
              <a:ext cx="30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FFFFFF"/>
                  </a:solidFill>
                  <a:latin typeface="Arial Narrow" pitchFamily="34" charset="0"/>
                </a:rPr>
                <a:t>Poland</a:t>
              </a:r>
              <a:endParaRPr lang="fi-FI"/>
            </a:p>
          </p:txBody>
        </p:sp>
        <p:sp>
          <p:nvSpPr>
            <p:cNvPr id="157890" name="Rectangle 194"/>
            <p:cNvSpPr>
              <a:spLocks noChangeArrowheads="1"/>
            </p:cNvSpPr>
            <p:nvPr/>
          </p:nvSpPr>
          <p:spPr bwMode="auto">
            <a:xfrm>
              <a:off x="2031" y="3443"/>
              <a:ext cx="39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FFFFFF"/>
                  </a:solidFill>
                  <a:latin typeface="Arial Narrow" pitchFamily="34" charset="0"/>
                </a:rPr>
                <a:t>Germany</a:t>
              </a:r>
              <a:endParaRPr lang="fi-FI"/>
            </a:p>
          </p:txBody>
        </p:sp>
        <p:sp>
          <p:nvSpPr>
            <p:cNvPr id="157891" name="Rectangle 195"/>
            <p:cNvSpPr>
              <a:spLocks noChangeArrowheads="1"/>
            </p:cNvSpPr>
            <p:nvPr/>
          </p:nvSpPr>
          <p:spPr bwMode="auto">
            <a:xfrm>
              <a:off x="1888" y="3176"/>
              <a:ext cx="38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FFFFFF"/>
                  </a:solidFill>
                  <a:latin typeface="Arial Narrow" pitchFamily="34" charset="0"/>
                </a:rPr>
                <a:t>Romania</a:t>
              </a:r>
              <a:endParaRPr lang="fi-FI"/>
            </a:p>
          </p:txBody>
        </p:sp>
        <p:sp>
          <p:nvSpPr>
            <p:cNvPr id="157892" name="Rectangle 196"/>
            <p:cNvSpPr>
              <a:spLocks noChangeArrowheads="1"/>
            </p:cNvSpPr>
            <p:nvPr/>
          </p:nvSpPr>
          <p:spPr bwMode="auto">
            <a:xfrm>
              <a:off x="979" y="3231"/>
              <a:ext cx="53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Netherlands</a:t>
              </a:r>
              <a:endParaRPr lang="fi-FI"/>
            </a:p>
          </p:txBody>
        </p:sp>
        <p:sp>
          <p:nvSpPr>
            <p:cNvPr id="157893" name="Rectangle 197"/>
            <p:cNvSpPr>
              <a:spLocks noChangeArrowheads="1"/>
            </p:cNvSpPr>
            <p:nvPr/>
          </p:nvSpPr>
          <p:spPr bwMode="auto">
            <a:xfrm>
              <a:off x="4996" y="1313"/>
              <a:ext cx="68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Czech Republic</a:t>
              </a:r>
              <a:endParaRPr lang="fi-FI"/>
            </a:p>
          </p:txBody>
        </p:sp>
        <p:sp>
          <p:nvSpPr>
            <p:cNvPr id="157894" name="Rectangle 198"/>
            <p:cNvSpPr>
              <a:spLocks noChangeArrowheads="1"/>
            </p:cNvSpPr>
            <p:nvPr/>
          </p:nvSpPr>
          <p:spPr bwMode="auto">
            <a:xfrm>
              <a:off x="1143" y="3711"/>
              <a:ext cx="13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FFFFFF"/>
                  </a:solidFill>
                  <a:latin typeface="Arial Narrow" pitchFamily="34" charset="0"/>
                </a:rPr>
                <a:t>UK</a:t>
              </a:r>
              <a:endParaRPr lang="fi-FI"/>
            </a:p>
          </p:txBody>
        </p:sp>
        <p:sp>
          <p:nvSpPr>
            <p:cNvPr id="157895" name="Line 199"/>
            <p:cNvSpPr>
              <a:spLocks noChangeShapeType="1"/>
            </p:cNvSpPr>
            <p:nvPr/>
          </p:nvSpPr>
          <p:spPr bwMode="auto">
            <a:xfrm flipH="1" flipV="1">
              <a:off x="2496" y="3242"/>
              <a:ext cx="143" cy="26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896" name="Line 200"/>
            <p:cNvSpPr>
              <a:spLocks noChangeShapeType="1"/>
            </p:cNvSpPr>
            <p:nvPr/>
          </p:nvSpPr>
          <p:spPr bwMode="auto">
            <a:xfrm flipH="1" flipV="1">
              <a:off x="2448" y="3242"/>
              <a:ext cx="191" cy="48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897" name="Rectangle 201"/>
            <p:cNvSpPr>
              <a:spLocks noChangeArrowheads="1"/>
            </p:cNvSpPr>
            <p:nvPr/>
          </p:nvSpPr>
          <p:spPr bwMode="auto">
            <a:xfrm>
              <a:off x="3514" y="2804"/>
              <a:ext cx="25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FFFFFF"/>
                  </a:solidFill>
                  <a:latin typeface="Arial Narrow" pitchFamily="34" charset="0"/>
                </a:rPr>
                <a:t>Spain</a:t>
              </a:r>
              <a:endParaRPr lang="fi-FI"/>
            </a:p>
          </p:txBody>
        </p:sp>
        <p:sp>
          <p:nvSpPr>
            <p:cNvPr id="157898" name="Line 202"/>
            <p:cNvSpPr>
              <a:spLocks noChangeShapeType="1"/>
            </p:cNvSpPr>
            <p:nvPr/>
          </p:nvSpPr>
          <p:spPr bwMode="auto">
            <a:xfrm flipH="1" flipV="1">
              <a:off x="3213" y="3189"/>
              <a:ext cx="47" cy="266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899" name="Rectangle 203"/>
            <p:cNvSpPr>
              <a:spLocks noChangeArrowheads="1"/>
            </p:cNvSpPr>
            <p:nvPr/>
          </p:nvSpPr>
          <p:spPr bwMode="auto">
            <a:xfrm>
              <a:off x="4518" y="2484"/>
              <a:ext cx="55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Luxembourg</a:t>
              </a:r>
              <a:endParaRPr lang="fi-FI"/>
            </a:p>
          </p:txBody>
        </p:sp>
        <p:sp>
          <p:nvSpPr>
            <p:cNvPr id="157900" name="Rectangle 204"/>
            <p:cNvSpPr>
              <a:spLocks noChangeArrowheads="1"/>
            </p:cNvSpPr>
            <p:nvPr/>
          </p:nvSpPr>
          <p:spPr bwMode="auto">
            <a:xfrm>
              <a:off x="4708" y="2272"/>
              <a:ext cx="33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Estonia</a:t>
              </a:r>
              <a:endParaRPr lang="fi-FI"/>
            </a:p>
          </p:txBody>
        </p:sp>
        <p:sp>
          <p:nvSpPr>
            <p:cNvPr id="157901" name="Rectangle 205"/>
            <p:cNvSpPr>
              <a:spLocks noChangeArrowheads="1"/>
            </p:cNvSpPr>
            <p:nvPr/>
          </p:nvSpPr>
          <p:spPr bwMode="auto">
            <a:xfrm>
              <a:off x="4708" y="2003"/>
              <a:ext cx="33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Albania</a:t>
              </a:r>
              <a:endParaRPr lang="fi-FI"/>
            </a:p>
          </p:txBody>
        </p:sp>
        <p:sp>
          <p:nvSpPr>
            <p:cNvPr id="157902" name="Rectangle 206"/>
            <p:cNvSpPr>
              <a:spLocks noChangeArrowheads="1"/>
            </p:cNvSpPr>
            <p:nvPr/>
          </p:nvSpPr>
          <p:spPr bwMode="auto">
            <a:xfrm>
              <a:off x="4757" y="2858"/>
              <a:ext cx="32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Finland</a:t>
              </a:r>
              <a:endParaRPr lang="fi-FI"/>
            </a:p>
          </p:txBody>
        </p:sp>
        <p:sp>
          <p:nvSpPr>
            <p:cNvPr id="157903" name="Rectangle 207"/>
            <p:cNvSpPr>
              <a:spLocks noChangeArrowheads="1"/>
            </p:cNvSpPr>
            <p:nvPr/>
          </p:nvSpPr>
          <p:spPr bwMode="auto">
            <a:xfrm>
              <a:off x="4087" y="3231"/>
              <a:ext cx="34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Sweden</a:t>
              </a:r>
              <a:endParaRPr lang="fi-FI"/>
            </a:p>
          </p:txBody>
        </p:sp>
        <p:sp>
          <p:nvSpPr>
            <p:cNvPr id="157904" name="Rectangle 208"/>
            <p:cNvSpPr>
              <a:spLocks noChangeArrowheads="1"/>
            </p:cNvSpPr>
            <p:nvPr/>
          </p:nvSpPr>
          <p:spPr bwMode="auto">
            <a:xfrm>
              <a:off x="3992" y="2752"/>
              <a:ext cx="31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Austria</a:t>
              </a:r>
              <a:endParaRPr lang="fi-FI"/>
            </a:p>
          </p:txBody>
        </p:sp>
        <p:sp>
          <p:nvSpPr>
            <p:cNvPr id="157905" name="Rectangle 209"/>
            <p:cNvSpPr>
              <a:spLocks noChangeArrowheads="1"/>
            </p:cNvSpPr>
            <p:nvPr/>
          </p:nvSpPr>
          <p:spPr bwMode="auto">
            <a:xfrm>
              <a:off x="2525" y="2057"/>
              <a:ext cx="363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Belgium</a:t>
              </a:r>
              <a:endParaRPr lang="fi-FI"/>
            </a:p>
          </p:txBody>
        </p:sp>
        <p:sp>
          <p:nvSpPr>
            <p:cNvPr id="157906" name="Rectangle 210"/>
            <p:cNvSpPr>
              <a:spLocks noChangeArrowheads="1"/>
            </p:cNvSpPr>
            <p:nvPr/>
          </p:nvSpPr>
          <p:spPr bwMode="auto">
            <a:xfrm>
              <a:off x="2319" y="2260"/>
              <a:ext cx="31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Croatia</a:t>
              </a:r>
              <a:endParaRPr lang="fi-FI"/>
            </a:p>
          </p:txBody>
        </p:sp>
        <p:sp>
          <p:nvSpPr>
            <p:cNvPr id="157907" name="Rectangle 211"/>
            <p:cNvSpPr>
              <a:spLocks noChangeArrowheads="1"/>
            </p:cNvSpPr>
            <p:nvPr/>
          </p:nvSpPr>
          <p:spPr bwMode="auto">
            <a:xfrm>
              <a:off x="3419" y="3231"/>
              <a:ext cx="373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Portugal</a:t>
              </a:r>
              <a:endParaRPr lang="fi-FI"/>
            </a:p>
          </p:txBody>
        </p:sp>
        <p:sp>
          <p:nvSpPr>
            <p:cNvPr id="157908" name="Line 212"/>
            <p:cNvSpPr>
              <a:spLocks noChangeShapeType="1"/>
            </p:cNvSpPr>
            <p:nvPr/>
          </p:nvSpPr>
          <p:spPr bwMode="auto">
            <a:xfrm>
              <a:off x="2639" y="2443"/>
              <a:ext cx="192" cy="213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909" name="Line 213"/>
            <p:cNvSpPr>
              <a:spLocks noChangeShapeType="1"/>
            </p:cNvSpPr>
            <p:nvPr/>
          </p:nvSpPr>
          <p:spPr bwMode="auto">
            <a:xfrm>
              <a:off x="2878" y="2229"/>
              <a:ext cx="96" cy="42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7910" name="Group 214"/>
            <p:cNvGrpSpPr>
              <a:grpSpLocks/>
            </p:cNvGrpSpPr>
            <p:nvPr/>
          </p:nvGrpSpPr>
          <p:grpSpPr bwMode="auto">
            <a:xfrm>
              <a:off x="727" y="3882"/>
              <a:ext cx="49" cy="52"/>
              <a:chOff x="727" y="3882"/>
              <a:chExt cx="49" cy="52"/>
            </a:xfrm>
          </p:grpSpPr>
          <p:sp>
            <p:nvSpPr>
              <p:cNvPr id="157911" name="Oval 215"/>
              <p:cNvSpPr>
                <a:spLocks noChangeArrowheads="1"/>
              </p:cNvSpPr>
              <p:nvPr/>
            </p:nvSpPr>
            <p:spPr bwMode="auto">
              <a:xfrm>
                <a:off x="727" y="3882"/>
                <a:ext cx="49" cy="52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912" name="Oval 216"/>
              <p:cNvSpPr>
                <a:spLocks noChangeArrowheads="1"/>
              </p:cNvSpPr>
              <p:nvPr/>
            </p:nvSpPr>
            <p:spPr bwMode="auto">
              <a:xfrm>
                <a:off x="727" y="3882"/>
                <a:ext cx="49" cy="52"/>
              </a:xfrm>
              <a:prstGeom prst="ellipse">
                <a:avLst/>
              </a:prstGeom>
              <a:noFill/>
              <a:ln w="952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7913" name="Rectangle 217"/>
            <p:cNvSpPr>
              <a:spLocks noChangeArrowheads="1"/>
            </p:cNvSpPr>
            <p:nvPr/>
          </p:nvSpPr>
          <p:spPr bwMode="auto">
            <a:xfrm>
              <a:off x="1410" y="3711"/>
              <a:ext cx="368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Bulgaria</a:t>
              </a:r>
              <a:endParaRPr lang="fi-FI"/>
            </a:p>
          </p:txBody>
        </p:sp>
        <p:grpSp>
          <p:nvGrpSpPr>
            <p:cNvPr id="157914" name="Group 218"/>
            <p:cNvGrpSpPr>
              <a:grpSpLocks/>
            </p:cNvGrpSpPr>
            <p:nvPr/>
          </p:nvGrpSpPr>
          <p:grpSpPr bwMode="auto">
            <a:xfrm>
              <a:off x="1444" y="3456"/>
              <a:ext cx="192" cy="213"/>
              <a:chOff x="1444" y="3456"/>
              <a:chExt cx="192" cy="213"/>
            </a:xfrm>
          </p:grpSpPr>
          <p:sp>
            <p:nvSpPr>
              <p:cNvPr id="157915" name="Oval 219"/>
              <p:cNvSpPr>
                <a:spLocks noChangeArrowheads="1"/>
              </p:cNvSpPr>
              <p:nvPr/>
            </p:nvSpPr>
            <p:spPr bwMode="auto">
              <a:xfrm>
                <a:off x="1444" y="3456"/>
                <a:ext cx="192" cy="213"/>
              </a:xfrm>
              <a:prstGeom prst="ellipse">
                <a:avLst/>
              </a:prstGeom>
              <a:solidFill>
                <a:srgbClr val="FF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916" name="Oval 220"/>
              <p:cNvSpPr>
                <a:spLocks noChangeArrowheads="1"/>
              </p:cNvSpPr>
              <p:nvPr/>
            </p:nvSpPr>
            <p:spPr bwMode="auto">
              <a:xfrm>
                <a:off x="1444" y="3456"/>
                <a:ext cx="192" cy="213"/>
              </a:xfrm>
              <a:prstGeom prst="ellipse">
                <a:avLst/>
              </a:prstGeom>
              <a:noFill/>
              <a:ln w="952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7917" name="Rectangle 221"/>
            <p:cNvSpPr>
              <a:spLocks noChangeArrowheads="1"/>
            </p:cNvSpPr>
            <p:nvPr/>
          </p:nvSpPr>
          <p:spPr bwMode="auto">
            <a:xfrm>
              <a:off x="4423" y="993"/>
              <a:ext cx="37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400" b="1">
                  <a:solidFill>
                    <a:srgbClr val="000000"/>
                  </a:solidFill>
                  <a:latin typeface="Arial Narrow" pitchFamily="34" charset="0"/>
                </a:rPr>
                <a:t>Hungary</a:t>
              </a:r>
              <a:endParaRPr lang="fi-FI"/>
            </a:p>
          </p:txBody>
        </p:sp>
        <p:sp>
          <p:nvSpPr>
            <p:cNvPr id="157918" name="Rectangle 222"/>
            <p:cNvSpPr>
              <a:spLocks noChangeArrowheads="1"/>
            </p:cNvSpPr>
            <p:nvPr/>
          </p:nvSpPr>
          <p:spPr bwMode="auto">
            <a:xfrm>
              <a:off x="585" y="837"/>
              <a:ext cx="4993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fi-FI" sz="1700" i="1">
                  <a:solidFill>
                    <a:srgbClr val="7BC143"/>
                  </a:solidFill>
                  <a:latin typeface="Times New Roman" pitchFamily="18" charset="0"/>
                </a:rPr>
                <a:t>EU Radonmapping exposure, WHO lung cancer data &amp; D/R from Darby et al., 2005 (BMJ)</a:t>
              </a:r>
              <a:endParaRPr lang="fi-FI" sz="1600"/>
            </a:p>
          </p:txBody>
        </p:sp>
        <p:sp>
          <p:nvSpPr>
            <p:cNvPr id="157919" name="Rectangle 223"/>
            <p:cNvSpPr>
              <a:spLocks noChangeArrowheads="1"/>
            </p:cNvSpPr>
            <p:nvPr/>
          </p:nvSpPr>
          <p:spPr bwMode="auto">
            <a:xfrm>
              <a:off x="521" y="1001"/>
              <a:ext cx="2602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fi-FI" sz="1300" i="1">
                  <a:solidFill>
                    <a:srgbClr val="7BC143"/>
                  </a:solidFill>
                  <a:latin typeface="Times New Roman" pitchFamily="18" charset="0"/>
                </a:rPr>
                <a:t>Relative risk model. Sphere sizes indicate numbers of cases</a:t>
              </a:r>
              <a:r>
                <a:rPr lang="fi-FI" sz="1000" b="1">
                  <a:solidFill>
                    <a:srgbClr val="000000"/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56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6000" dirty="0" smtClean="0"/>
              <a:t>Näkökulma 1</a:t>
            </a:r>
            <a:endParaRPr lang="fi-FI" sz="6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200" dirty="0" smtClean="0"/>
              <a:t>Radon on kärkipään riskitekijä Suomessa</a:t>
            </a:r>
          </a:p>
          <a:p>
            <a:r>
              <a:rPr lang="fi-FI" sz="3200" dirty="0" smtClean="0"/>
              <a:t>Suomessa radonaltistukset ovat keskimääräistä korkeampia</a:t>
            </a:r>
          </a:p>
          <a:p>
            <a:endParaRPr lang="fi-FI" sz="3200" dirty="0"/>
          </a:p>
          <a:p>
            <a:r>
              <a:rPr lang="fi-FI" sz="3200" dirty="0" smtClean="0"/>
              <a:t>JOHTOPÄÄTÖS:	</a:t>
            </a:r>
            <a:br>
              <a:rPr lang="fi-FI" sz="3200" dirty="0" smtClean="0"/>
            </a:br>
            <a:r>
              <a:rPr lang="fi-FI" sz="3200" dirty="0" smtClean="0"/>
              <a:t>Radontorjuntaan on syytä paneutua!</a:t>
            </a:r>
            <a:endParaRPr lang="fi-FI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52E5-19AD-4F6D-B50A-9D98F21736A0}" type="datetime1">
              <a:rPr lang="fi-FI" smtClean="0"/>
              <a:pPr/>
              <a:t>23.4.2014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4AA-1142-47DD-90A6-607B23348ECC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075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\\cesium\ohaf$\_Desktop\EBoDE Pie FI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40"/>
          <a:stretch/>
        </p:blipFill>
        <p:spPr bwMode="auto">
          <a:xfrm>
            <a:off x="413656" y="2169634"/>
            <a:ext cx="8435280" cy="385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Tausta</a:t>
            </a:r>
            <a:r>
              <a:rPr lang="fi-FI" sz="4000" dirty="0"/>
              <a:t>:</a:t>
            </a:r>
            <a:br>
              <a:rPr lang="fi-FI" sz="4000" dirty="0"/>
            </a:br>
            <a:r>
              <a:rPr lang="fi-FI" sz="4000" dirty="0" smtClean="0"/>
              <a:t>Ympäristötautitaakka-arviot</a:t>
            </a:r>
            <a:endParaRPr lang="fi-FI" sz="4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3D859-79F7-4814-8C1E-79D1EE09F8EB}" type="datetime1">
              <a:rPr lang="fi-FI" smtClean="0"/>
              <a:pPr/>
              <a:t>23.4.2014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24B0-90D9-48DA-83E9-567B146E385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49713" y="5733256"/>
            <a:ext cx="25101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i-FI" sz="1400" dirty="0" smtClean="0"/>
              <a:t>Hänninen &amp; </a:t>
            </a:r>
            <a:r>
              <a:rPr lang="fi-FI" sz="1400" dirty="0" err="1" smtClean="0"/>
              <a:t>Knol</a:t>
            </a:r>
            <a:r>
              <a:rPr lang="fi-FI" sz="1400" dirty="0" smtClean="0"/>
              <a:t>, 2011, 2014</a:t>
            </a:r>
            <a:endParaRPr lang="fi-FI" sz="1400" dirty="0"/>
          </a:p>
        </p:txBody>
      </p:sp>
      <p:sp>
        <p:nvSpPr>
          <p:cNvPr id="8" name="Oval 7"/>
          <p:cNvSpPr/>
          <p:nvPr/>
        </p:nvSpPr>
        <p:spPr>
          <a:xfrm>
            <a:off x="914658" y="2996952"/>
            <a:ext cx="1425093" cy="2160240"/>
          </a:xfrm>
          <a:prstGeom prst="ellipse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xtBox 5"/>
          <p:cNvSpPr txBox="1"/>
          <p:nvPr/>
        </p:nvSpPr>
        <p:spPr>
          <a:xfrm>
            <a:off x="107504" y="3938682"/>
            <a:ext cx="10823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2">
                    <a:lumMod val="50000"/>
                  </a:schemeClr>
                </a:solidFill>
              </a:rPr>
              <a:t>Smoking</a:t>
            </a:r>
            <a:endParaRPr lang="fi-FI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132672"/>
            <a:ext cx="648072" cy="921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4363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60351"/>
            <a:ext cx="8207375" cy="648370"/>
          </a:xfrm>
        </p:spPr>
        <p:txBody>
          <a:bodyPr/>
          <a:lstStyle/>
          <a:p>
            <a:r>
              <a:rPr lang="fi-FI" dirty="0" err="1" smtClean="0"/>
              <a:t>Lung</a:t>
            </a:r>
            <a:r>
              <a:rPr lang="fi-FI" dirty="0" smtClean="0"/>
              <a:t> </a:t>
            </a:r>
            <a:r>
              <a:rPr lang="fi-FI" dirty="0" err="1" smtClean="0"/>
              <a:t>cancer</a:t>
            </a:r>
            <a:r>
              <a:rPr lang="fi-FI" dirty="0" smtClean="0"/>
              <a:t> </a:t>
            </a:r>
            <a:r>
              <a:rPr lang="fi-FI" dirty="0" err="1" smtClean="0"/>
              <a:t>risk</a:t>
            </a:r>
            <a:r>
              <a:rPr lang="fi-FI" dirty="0" smtClean="0"/>
              <a:t> and radon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52E5-19AD-4F6D-B50A-9D98F21736A0}" type="datetime1">
              <a:rPr lang="fi-FI" smtClean="0"/>
              <a:pPr/>
              <a:t>29.4.2014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04AA-1142-47DD-90A6-607B23348ECC}" type="slidenum">
              <a:rPr lang="fi-FI" smtClean="0"/>
              <a:pPr/>
              <a:t>9</a:t>
            </a:fld>
            <a:endParaRPr lang="fi-FI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92080"/>
            <a:ext cx="6769571" cy="53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3068960"/>
            <a:ext cx="15121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Alastair </a:t>
            </a:r>
            <a:r>
              <a:rPr lang="en-US" sz="1200" dirty="0"/>
              <a:t>Gray</a:t>
            </a:r>
            <a:endParaRPr lang="fi-FI" sz="1200" dirty="0"/>
          </a:p>
          <a:p>
            <a:r>
              <a:rPr lang="en-US" sz="1200" dirty="0" smtClean="0"/>
              <a:t> et al. Lung </a:t>
            </a:r>
            <a:r>
              <a:rPr lang="en-US" sz="1200" dirty="0"/>
              <a:t>cancer deaths from indoor radon and the cost effectiveness and potential of policies to reduce </a:t>
            </a:r>
            <a:r>
              <a:rPr lang="en-US" sz="1200" dirty="0" smtClean="0"/>
              <a:t>them. </a:t>
            </a:r>
            <a:r>
              <a:rPr lang="en-US" sz="1200" dirty="0"/>
              <a:t>BMJ. 2009: : a3110.</a:t>
            </a:r>
          </a:p>
          <a:p>
            <a:r>
              <a:rPr lang="en-US" sz="1200" dirty="0"/>
              <a:t>Published online Jan 6, 2009. </a:t>
            </a:r>
            <a:r>
              <a:rPr lang="en-US" sz="1200" dirty="0" err="1"/>
              <a:t>doi</a:t>
            </a:r>
            <a:r>
              <a:rPr lang="en-US" sz="1200" dirty="0"/>
              <a:t>:  </a:t>
            </a:r>
            <a:r>
              <a:rPr lang="en-US" sz="1200" dirty="0" smtClean="0"/>
              <a:t>10.1136/bmj.a3110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833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L_fi_2012">
  <a:themeElements>
    <a:clrScheme name="THL 1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TH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L 1">
        <a:dk1>
          <a:srgbClr val="000000"/>
        </a:dk1>
        <a:lt1>
          <a:srgbClr val="FFFFFF"/>
        </a:lt1>
        <a:dk2>
          <a:srgbClr val="807F83"/>
        </a:dk2>
        <a:lt2>
          <a:srgbClr val="EEECE1"/>
        </a:lt2>
        <a:accent1>
          <a:srgbClr val="7BC143"/>
        </a:accent1>
        <a:accent2>
          <a:srgbClr val="6BC9C7"/>
        </a:accent2>
        <a:accent3>
          <a:srgbClr val="FFFFFF"/>
        </a:accent3>
        <a:accent4>
          <a:srgbClr val="000000"/>
        </a:accent4>
        <a:accent5>
          <a:srgbClr val="BFDDB0"/>
        </a:accent5>
        <a:accent6>
          <a:srgbClr val="60B6B4"/>
        </a:accent6>
        <a:hlink>
          <a:srgbClr val="C1DF63"/>
        </a:hlink>
        <a:folHlink>
          <a:srgbClr val="5191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THL_fi_2012</Template>
  <TotalTime>10565</TotalTime>
  <Words>1177</Words>
  <Application>Microsoft Office PowerPoint</Application>
  <PresentationFormat>On-screen Show (4:3)</PresentationFormat>
  <Paragraphs>324</Paragraphs>
  <Slides>33</Slides>
  <Notes>5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THL_fi_2012</vt:lpstr>
      <vt:lpstr> Tautitaakan synergia: radon vai tupakka?</vt:lpstr>
      <vt:lpstr>Tautitaakka ja sen  alentaminen</vt:lpstr>
      <vt:lpstr>Radon Suomessa</vt:lpstr>
      <vt:lpstr>Tausta: Ympäristötautitaakka-arviot</vt:lpstr>
      <vt:lpstr>Altisteiden osuudet sisäilman tautitaakasta</vt:lpstr>
      <vt:lpstr>Exposure to and expected lung cancer cases due to radon across Europe</vt:lpstr>
      <vt:lpstr>Näkökulma 1</vt:lpstr>
      <vt:lpstr>Tausta: Ympäristötautitaakka-arviot</vt:lpstr>
      <vt:lpstr>Lung cancer risk and radon</vt:lpstr>
      <vt:lpstr>Tupakoinnin osuus radon-riskiin</vt:lpstr>
      <vt:lpstr>Keuhkosyövän riskitekijät</vt:lpstr>
      <vt:lpstr>Näkökulma 2: Keuhkosyöpäriskit</vt:lpstr>
      <vt:lpstr>Keuhkosyöpä: Kaksi riskitekijää</vt:lpstr>
      <vt:lpstr>Keuhkosyöpä: Kaksi riskitekijää</vt:lpstr>
      <vt:lpstr>Yhteisvaikutus</vt:lpstr>
      <vt:lpstr> Yhteisvaikutukset: riskiero</vt:lpstr>
      <vt:lpstr>Yhteisvaikutukset: riskisuhde (risk ratio)</vt:lpstr>
      <vt:lpstr>Multiplikatiivinen interaktio</vt:lpstr>
      <vt:lpstr>Additiivisuusoletus on vaikeampi!</vt:lpstr>
      <vt:lpstr>Syysuhde (attributable fraction)</vt:lpstr>
      <vt:lpstr>Näkökulma 3: Kokonaisterveysriskit</vt:lpstr>
      <vt:lpstr>Cost-effectiveness of radon in UK</vt:lpstr>
      <vt:lpstr>Alustavia päätelmiä</vt:lpstr>
      <vt:lpstr>PowerPoint Presentation</vt:lpstr>
      <vt:lpstr>Radon concentrations in Finnish districts</vt:lpstr>
      <vt:lpstr>Radon concentration distribution by housing</vt:lpstr>
      <vt:lpstr>Attributable cases of lung cancer: smoking</vt:lpstr>
      <vt:lpstr>Attributable cases of lung cancer: housing</vt:lpstr>
      <vt:lpstr>Radon reduction policies</vt:lpstr>
      <vt:lpstr>Radon reduction vs. smoking reduction</vt:lpstr>
      <vt:lpstr>Radonmääräykset Suomessa</vt:lpstr>
      <vt:lpstr>Radonkorjausten teho</vt:lpstr>
      <vt:lpstr>Kysymyksiä</vt:lpstr>
    </vt:vector>
  </TitlesOfParts>
  <Manager>Recommended Finland</Manager>
  <Company>THL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Sisäilman kansanterveysvaikutukset</dc:title>
  <dc:subject>suomi</dc:subject>
  <dc:creator>Hänninen, Otto</dc:creator>
  <cp:lastModifiedBy>Tuomisto Jouni</cp:lastModifiedBy>
  <cp:revision>88</cp:revision>
  <cp:lastPrinted>2014-01-15T09:40:07Z</cp:lastPrinted>
  <dcterms:created xsi:type="dcterms:W3CDTF">2014-01-13T12:38:19Z</dcterms:created>
  <dcterms:modified xsi:type="dcterms:W3CDTF">2014-04-29T11:02:36Z</dcterms:modified>
</cp:coreProperties>
</file>